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2"/>
  </p:notesMasterIdLst>
  <p:sldIdLst>
    <p:sldId id="342" r:id="rId4"/>
    <p:sldId id="347" r:id="rId5"/>
    <p:sldId id="260" r:id="rId6"/>
    <p:sldId id="343" r:id="rId7"/>
    <p:sldId id="309" r:id="rId8"/>
    <p:sldId id="310" r:id="rId9"/>
    <p:sldId id="351" r:id="rId10"/>
    <p:sldId id="354" r:id="rId11"/>
    <p:sldId id="355" r:id="rId12"/>
    <p:sldId id="356" r:id="rId13"/>
    <p:sldId id="357" r:id="rId14"/>
    <p:sldId id="358" r:id="rId15"/>
    <p:sldId id="359" r:id="rId16"/>
    <p:sldId id="352" r:id="rId17"/>
    <p:sldId id="360" r:id="rId18"/>
    <p:sldId id="361" r:id="rId19"/>
    <p:sldId id="362" r:id="rId20"/>
    <p:sldId id="3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6196" autoAdjust="0"/>
  </p:normalViewPr>
  <p:slideViewPr>
    <p:cSldViewPr snapToGrid="0" showGuides="1">
      <p:cViewPr varScale="1">
        <p:scale>
          <a:sx n="78" d="100"/>
          <a:sy n="78" d="100"/>
        </p:scale>
        <p:origin x="372" y="96"/>
      </p:cViewPr>
      <p:guideLst>
        <p:guide orient="horz" pos="2160"/>
        <p:guide pos="3840"/>
      </p:guideLst>
    </p:cSldViewPr>
  </p:slideViewPr>
  <p:notesTextViewPr>
    <p:cViewPr>
      <p:scale>
        <a:sx n="1" d="1"/>
        <a:sy n="1" d="1"/>
      </p:scale>
      <p:origin x="0" y="0"/>
    </p:cViewPr>
  </p:notesTextViewPr>
  <p:sorterViewPr>
    <p:cViewPr>
      <p:scale>
        <a:sx n="200" d="100"/>
        <a:sy n="200" d="100"/>
      </p:scale>
      <p:origin x="0" y="-99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900573" y="1468445"/>
            <a:ext cx="4777152"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Assignment - 6</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920722" y="2236691"/>
            <a:ext cx="4777096" cy="369332"/>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r>
              <a:rPr lang="en-US" altLang="ko-KR" sz="1800" dirty="0">
                <a:latin typeface="+mn-lt"/>
              </a:rPr>
              <a:t>Operating Systems</a:t>
            </a:r>
            <a:endParaRPr lang="ko-KR" altLang="en-US" sz="1800" dirty="0">
              <a:latin typeface="+mn-lt"/>
            </a:endParaRPr>
          </a:p>
        </p:txBody>
      </p:sp>
    </p:spTree>
    <p:extLst>
      <p:ext uri="{BB962C8B-B14F-4D97-AF65-F5344CB8AC3E}">
        <p14:creationId xmlns:p14="http://schemas.microsoft.com/office/powerpoint/2010/main" val="97645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FD99DA-06C9-4BCF-9F6D-37DEBFAFDAC0}"/>
              </a:ext>
            </a:extLst>
          </p:cNvPr>
          <p:cNvSpPr txBox="1"/>
          <p:nvPr/>
        </p:nvSpPr>
        <p:spPr>
          <a:xfrm>
            <a:off x="5168900" y="1182231"/>
            <a:ext cx="7023100" cy="2246769"/>
          </a:xfrm>
          <a:prstGeom prst="rect">
            <a:avLst/>
          </a:prstGeom>
          <a:solidFill>
            <a:schemeClr val="tx2">
              <a:lumMod val="50000"/>
            </a:schemeClr>
          </a:solidFill>
        </p:spPr>
        <p:txBody>
          <a:bodyPr wrap="square">
            <a:spAutoFit/>
          </a:bodyPr>
          <a:lstStyle/>
          <a:p>
            <a:r>
              <a:rPr lang="en-IN" sz="1400" b="0" dirty="0">
                <a:solidFill>
                  <a:srgbClr val="00E1FF"/>
                </a:solidFill>
                <a:effectLst/>
                <a:latin typeface="Consolas" panose="020B0609020204030204" pitchFamily="49" charset="0"/>
              </a:rPr>
              <a:t>listen</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5</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client_len</a:t>
            </a:r>
            <a:r>
              <a:rPr lang="en-IN" sz="1400" b="0" dirty="0">
                <a:solidFill>
                  <a:srgbClr val="79B8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while</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accept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client_address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client_len</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&lt;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"Connection accepted from </a:t>
            </a:r>
            <a:r>
              <a:rPr lang="en-IN" sz="1400" b="0" dirty="0">
                <a:solidFill>
                  <a:srgbClr val="0AB0B3"/>
                </a:solidFill>
                <a:effectLst/>
                <a:latin typeface="Consolas" panose="020B0609020204030204" pitchFamily="49" charset="0"/>
              </a:rPr>
              <a:t>%s</a:t>
            </a:r>
            <a:r>
              <a:rPr lang="en-IN" sz="1400" b="0" dirty="0">
                <a:solidFill>
                  <a:srgbClr val="C3E88D"/>
                </a:solidFill>
                <a:effectLst/>
                <a:latin typeface="Consolas" panose="020B0609020204030204" pitchFamily="49" charset="0"/>
              </a:rPr>
              <a:t>:</a:t>
            </a:r>
            <a:r>
              <a:rPr lang="en-IN" sz="1400" b="0" dirty="0">
                <a:solidFill>
                  <a:srgbClr val="0AB0B3"/>
                </a:solidFill>
                <a:effectLst/>
                <a:latin typeface="Consolas" panose="020B0609020204030204" pitchFamily="49" charset="0"/>
              </a:rPr>
              <a:t>%d</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inet_ntoa</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ntohs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client_address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FFFFF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94B014D-2D6C-4F06-A91A-8B5F057E9E35}"/>
              </a:ext>
            </a:extLst>
          </p:cNvPr>
          <p:cNvSpPr txBox="1"/>
          <p:nvPr/>
        </p:nvSpPr>
        <p:spPr>
          <a:xfrm>
            <a:off x="88900" y="120471"/>
            <a:ext cx="5435600" cy="923330"/>
          </a:xfrm>
          <a:prstGeom prst="rect">
            <a:avLst/>
          </a:prstGeom>
          <a:noFill/>
          <a:ln>
            <a:solidFill>
              <a:schemeClr val="tx1"/>
            </a:solidFill>
            <a:prstDash val="dash"/>
          </a:ln>
        </p:spPr>
        <p:txBody>
          <a:bodyPr wrap="square">
            <a:spAutoFit/>
          </a:bodyPr>
          <a:lstStyle/>
          <a:p>
            <a:r>
              <a:rPr lang="en-IN" sz="1800" b="0" dirty="0">
                <a:solidFill>
                  <a:srgbClr val="FF0000"/>
                </a:solidFill>
                <a:effectLst/>
                <a:latin typeface="Consolas" panose="020B0609020204030204" pitchFamily="49" charset="0"/>
              </a:rPr>
              <a:t>listen(sockfd,5) </a:t>
            </a:r>
            <a:r>
              <a:rPr lang="en-IN" dirty="0"/>
              <a:t>Prepares to accept connections on socket FD. 5 connection requests will be queued before further requests are refused.</a:t>
            </a:r>
          </a:p>
        </p:txBody>
      </p:sp>
      <p:sp>
        <p:nvSpPr>
          <p:cNvPr id="11" name="TextBox 10">
            <a:extLst>
              <a:ext uri="{FF2B5EF4-FFF2-40B4-BE49-F238E27FC236}">
                <a16:creationId xmlns:a16="http://schemas.microsoft.com/office/drawing/2014/main" id="{F6507842-77FA-4886-BCF0-6910251B209E}"/>
              </a:ext>
            </a:extLst>
          </p:cNvPr>
          <p:cNvSpPr txBox="1"/>
          <p:nvPr/>
        </p:nvSpPr>
        <p:spPr>
          <a:xfrm>
            <a:off x="177800" y="3959543"/>
            <a:ext cx="6731000" cy="2031325"/>
          </a:xfrm>
          <a:prstGeom prst="rect">
            <a:avLst/>
          </a:prstGeom>
          <a:noFill/>
          <a:ln>
            <a:solidFill>
              <a:schemeClr val="tx1"/>
            </a:solidFill>
            <a:prstDash val="dash"/>
          </a:ln>
        </p:spPr>
        <p:txBody>
          <a:bodyPr wrap="square">
            <a:spAutoFit/>
          </a:bodyPr>
          <a:lstStyle>
            <a:defPPr>
              <a:defRPr lang="en-US"/>
            </a:defPPr>
            <a:lvl1pPr>
              <a:defRPr b="0">
                <a:solidFill>
                  <a:srgbClr val="FF0000"/>
                </a:solidFill>
                <a:effectLst/>
                <a:latin typeface="Consolas" panose="020B0609020204030204" pitchFamily="49" charset="0"/>
              </a:defRPr>
            </a:lvl1pPr>
          </a:lstStyle>
          <a:p>
            <a:r>
              <a:rPr lang="en-IN" dirty="0">
                <a:solidFill>
                  <a:schemeClr val="tx1"/>
                </a:solidFill>
                <a:latin typeface="+mj-lt"/>
              </a:rPr>
              <a:t>Awaits for a connection on socket FD. </a:t>
            </a:r>
          </a:p>
          <a:p>
            <a:r>
              <a:rPr lang="en-IN" dirty="0">
                <a:solidFill>
                  <a:schemeClr val="tx1"/>
                </a:solidFill>
                <a:latin typeface="+mj-lt"/>
              </a:rPr>
              <a:t>When a connection arrives, open a new socket to communicate with it, set *ADDR (which is </a:t>
            </a:r>
            <a:r>
              <a:rPr lang="en-IN" dirty="0" err="1">
                <a:solidFill>
                  <a:schemeClr val="tx1"/>
                </a:solidFill>
                <a:latin typeface="+mj-lt"/>
              </a:rPr>
              <a:t>client_len</a:t>
            </a:r>
            <a:r>
              <a:rPr lang="en-IN" dirty="0">
                <a:solidFill>
                  <a:schemeClr val="tx1"/>
                </a:solidFill>
                <a:latin typeface="+mj-lt"/>
              </a:rPr>
              <a:t> bytes long) to the address of the connecting peer and *ADDR_LEN to the address's actual length. </a:t>
            </a:r>
          </a:p>
          <a:p>
            <a:r>
              <a:rPr lang="en-IN" dirty="0">
                <a:solidFill>
                  <a:schemeClr val="tx1"/>
                </a:solidFill>
                <a:latin typeface="+mj-lt"/>
              </a:rPr>
              <a:t>Returns the new socket's descriptor, or -1 for errors, on error will print it and exits</a:t>
            </a:r>
          </a:p>
        </p:txBody>
      </p:sp>
      <p:cxnSp>
        <p:nvCxnSpPr>
          <p:cNvPr id="12" name="Straight Connector 11">
            <a:extLst>
              <a:ext uri="{FF2B5EF4-FFF2-40B4-BE49-F238E27FC236}">
                <a16:creationId xmlns:a16="http://schemas.microsoft.com/office/drawing/2014/main" id="{FB0F611A-5244-46F4-9051-9BD0D7B398F2}"/>
              </a:ext>
            </a:extLst>
          </p:cNvPr>
          <p:cNvCxnSpPr>
            <a:cxnSpLocks/>
            <a:stCxn id="11" idx="0"/>
            <a:endCxn id="13" idx="1"/>
          </p:cNvCxnSpPr>
          <p:nvPr/>
        </p:nvCxnSpPr>
        <p:spPr>
          <a:xfrm flipV="1">
            <a:off x="3543300" y="2599506"/>
            <a:ext cx="1502767" cy="13600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Left Bracket 12">
            <a:extLst>
              <a:ext uri="{FF2B5EF4-FFF2-40B4-BE49-F238E27FC236}">
                <a16:creationId xmlns:a16="http://schemas.microsoft.com/office/drawing/2014/main" id="{0C87B749-580F-4B55-8890-8A6EA61A493F}"/>
              </a:ext>
            </a:extLst>
          </p:cNvPr>
          <p:cNvSpPr/>
          <p:nvPr/>
        </p:nvSpPr>
        <p:spPr>
          <a:xfrm>
            <a:off x="5046067" y="1770012"/>
            <a:ext cx="122833" cy="1658988"/>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2-3">
            <a:hlinkClick r:id="" action="ppaction://media"/>
            <a:extLst>
              <a:ext uri="{FF2B5EF4-FFF2-40B4-BE49-F238E27FC236}">
                <a16:creationId xmlns:a16="http://schemas.microsoft.com/office/drawing/2014/main" id="{FB5B8E35-7C95-4DB3-B8A2-E60A624C7F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009" y="5990868"/>
            <a:ext cx="609600" cy="609600"/>
          </a:xfrm>
          <a:prstGeom prst="rect">
            <a:avLst/>
          </a:prstGeom>
        </p:spPr>
      </p:pic>
    </p:spTree>
    <p:extLst>
      <p:ext uri="{BB962C8B-B14F-4D97-AF65-F5344CB8AC3E}">
        <p14:creationId xmlns:p14="http://schemas.microsoft.com/office/powerpoint/2010/main" val="417987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A8518-6BDF-478F-879A-138E65126734}"/>
              </a:ext>
            </a:extLst>
          </p:cNvPr>
          <p:cNvSpPr txBox="1"/>
          <p:nvPr/>
        </p:nvSpPr>
        <p:spPr>
          <a:xfrm>
            <a:off x="6096000" y="888791"/>
            <a:ext cx="6096000" cy="4616648"/>
          </a:xfrm>
          <a:prstGeom prst="rect">
            <a:avLst/>
          </a:prstGeom>
          <a:solidFill>
            <a:schemeClr val="tx2">
              <a:lumMod val="50000"/>
            </a:schemeClr>
          </a:solidFill>
        </p:spPr>
        <p:txBody>
          <a:bodyPr wrap="square">
            <a:spAutoFit/>
          </a:bodyPr>
          <a:lstStyle/>
          <a:p>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childpid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fork</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bzero</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buffer</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1024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56B6C2"/>
                </a:solidFill>
                <a:effectLst/>
                <a:latin typeface="Consolas" panose="020B0609020204030204" pitchFamily="49" charset="0"/>
              </a:rPr>
              <a:t>\</a:t>
            </a:r>
            <a:r>
              <a:rPr lang="en-IN" sz="1400" b="0" dirty="0" err="1">
                <a:solidFill>
                  <a:srgbClr val="56B6C2"/>
                </a:solidFill>
                <a:effectLst/>
                <a:latin typeface="Consolas" panose="020B0609020204030204" pitchFamily="49" charset="0"/>
              </a:rPr>
              <a:t>t</a:t>
            </a:r>
            <a:r>
              <a:rPr lang="en-IN" sz="1400" b="0" dirty="0" err="1">
                <a:solidFill>
                  <a:srgbClr val="C3E88D"/>
                </a:solidFill>
                <a:effectLst/>
                <a:latin typeface="Consolas" panose="020B0609020204030204" pitchFamily="49" charset="0"/>
              </a:rPr>
              <a:t>Now</a:t>
            </a:r>
            <a:r>
              <a:rPr lang="en-IN" sz="1400" b="0" dirty="0">
                <a:solidFill>
                  <a:srgbClr val="C3E88D"/>
                </a:solidFill>
                <a:effectLst/>
                <a:latin typeface="Consolas" panose="020B0609020204030204" pitchFamily="49" charset="0"/>
              </a:rPr>
              <a:t> taking input from client</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read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reading"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ans</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lcm</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write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ans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writing"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p>
          <a:p>
            <a:br>
              <a:rPr lang="en-IN" sz="1400" b="0" dirty="0">
                <a:solidFill>
                  <a:srgbClr val="FFFFFF"/>
                </a:solidFill>
                <a:effectLst/>
                <a:latin typeface="Consolas" panose="020B0609020204030204" pitchFamily="49" charset="0"/>
              </a:rPr>
            </a:br>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close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newsockfd</a:t>
            </a:r>
            <a:r>
              <a:rPr lang="en-IN" sz="14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B13FDF-572D-4F6B-8D47-737BB5A30600}"/>
              </a:ext>
            </a:extLst>
          </p:cNvPr>
          <p:cNvSpPr txBox="1"/>
          <p:nvPr/>
        </p:nvSpPr>
        <p:spPr>
          <a:xfrm>
            <a:off x="297787" y="1453783"/>
            <a:ext cx="5570751" cy="2862322"/>
          </a:xfrm>
          <a:prstGeom prst="rect">
            <a:avLst/>
          </a:prstGeom>
          <a:noFill/>
          <a:ln>
            <a:solidFill>
              <a:schemeClr val="tx1"/>
            </a:solidFill>
            <a:prstDash val="dash"/>
          </a:ln>
        </p:spPr>
        <p:txBody>
          <a:bodyPr wrap="square">
            <a:spAutoFit/>
          </a:bodyPr>
          <a:lstStyle/>
          <a:p>
            <a:r>
              <a:rPr lang="en-IN" sz="1800" b="1" u="sng" dirty="0">
                <a:solidFill>
                  <a:srgbClr val="00E1FF"/>
                </a:solidFill>
                <a:effectLst/>
                <a:latin typeface="Consolas" panose="020B0609020204030204" pitchFamily="49" charset="0"/>
              </a:rPr>
              <a:t>fork:</a:t>
            </a:r>
            <a:r>
              <a:rPr lang="en-IN" sz="1800" b="0" dirty="0">
                <a:solidFill>
                  <a:srgbClr val="00E1FF"/>
                </a:solidFill>
                <a:effectLst/>
                <a:latin typeface="Consolas" panose="020B0609020204030204" pitchFamily="49" charset="0"/>
              </a:rPr>
              <a:t> </a:t>
            </a:r>
            <a:r>
              <a:rPr lang="en-IN" dirty="0"/>
              <a:t>It creates a child process and this block will run for child only.</a:t>
            </a:r>
          </a:p>
          <a:p>
            <a:r>
              <a:rPr lang="en-IN" b="1" u="sng" dirty="0">
                <a:solidFill>
                  <a:srgbClr val="00E1FF"/>
                </a:solidFill>
                <a:latin typeface="Consolas" panose="020B0609020204030204" pitchFamily="49" charset="0"/>
              </a:rPr>
              <a:t>c</a:t>
            </a:r>
            <a:r>
              <a:rPr lang="en-IN" sz="1800" b="1" u="sng" dirty="0">
                <a:solidFill>
                  <a:srgbClr val="00E1FF"/>
                </a:solidFill>
                <a:effectLst/>
                <a:latin typeface="Consolas" panose="020B0609020204030204" pitchFamily="49" charset="0"/>
              </a:rPr>
              <a:t>lose</a:t>
            </a:r>
            <a:r>
              <a:rPr lang="en-IN" sz="1800" b="1" dirty="0">
                <a:solidFill>
                  <a:srgbClr val="00E1FF"/>
                </a:solidFill>
                <a:effectLst/>
                <a:latin typeface="Consolas" panose="020B0609020204030204" pitchFamily="49" charset="0"/>
              </a:rPr>
              <a:t>:</a:t>
            </a:r>
            <a:r>
              <a:rPr lang="en-IN" sz="1800" b="0" dirty="0">
                <a:solidFill>
                  <a:srgbClr val="00E1FF"/>
                </a:solidFill>
                <a:effectLst/>
                <a:latin typeface="Consolas" panose="020B0609020204030204" pitchFamily="49" charset="0"/>
              </a:rPr>
              <a:t> </a:t>
            </a:r>
            <a:r>
              <a:rPr lang="en-IN" dirty="0"/>
              <a:t>child </a:t>
            </a:r>
            <a:r>
              <a:rPr lang="en-IN" sz="1800" b="0" dirty="0" err="1">
                <a:solidFill>
                  <a:srgbClr val="00FFFF"/>
                </a:solidFill>
                <a:effectLst/>
                <a:latin typeface="Consolas" panose="020B0609020204030204" pitchFamily="49" charset="0"/>
              </a:rPr>
              <a:t>sockfd</a:t>
            </a:r>
            <a:r>
              <a:rPr lang="en-IN" dirty="0"/>
              <a:t> is closed.</a:t>
            </a:r>
          </a:p>
          <a:p>
            <a:r>
              <a:rPr lang="en-IN" b="1" u="sng" dirty="0" err="1">
                <a:solidFill>
                  <a:srgbClr val="00E1FF"/>
                </a:solidFill>
                <a:latin typeface="Consolas" panose="020B0609020204030204" pitchFamily="49" charset="0"/>
              </a:rPr>
              <a:t>b</a:t>
            </a:r>
            <a:r>
              <a:rPr lang="en-IN" sz="1800" b="1" u="sng" dirty="0" err="1">
                <a:solidFill>
                  <a:srgbClr val="00E1FF"/>
                </a:solidFill>
                <a:effectLst/>
                <a:latin typeface="Consolas" panose="020B0609020204030204" pitchFamily="49" charset="0"/>
              </a:rPr>
              <a:t>zero</a:t>
            </a:r>
            <a:r>
              <a:rPr lang="en-IN" sz="1800" b="1" u="sng" dirty="0">
                <a:solidFill>
                  <a:srgbClr val="00E1FF"/>
                </a:solidFill>
                <a:effectLst/>
                <a:latin typeface="Consolas" panose="020B0609020204030204" pitchFamily="49" charset="0"/>
              </a:rPr>
              <a:t>:</a:t>
            </a:r>
            <a:r>
              <a:rPr lang="en-IN" sz="1800" b="0" dirty="0">
                <a:solidFill>
                  <a:srgbClr val="00E1FF"/>
                </a:solidFill>
                <a:effectLst/>
                <a:latin typeface="Consolas" panose="020B0609020204030204" pitchFamily="49" charset="0"/>
              </a:rPr>
              <a:t> </a:t>
            </a:r>
            <a:r>
              <a:rPr lang="en-IN" dirty="0"/>
              <a:t>Sets 1024 bytes of buffer to 0.</a:t>
            </a:r>
          </a:p>
          <a:p>
            <a:r>
              <a:rPr lang="en-IN" b="1" u="sng" dirty="0">
                <a:solidFill>
                  <a:srgbClr val="00E1FF"/>
                </a:solidFill>
                <a:latin typeface="Consolas" panose="020B0609020204030204" pitchFamily="49" charset="0"/>
              </a:rPr>
              <a:t>r</a:t>
            </a:r>
            <a:r>
              <a:rPr lang="en-IN" sz="1800" b="1" u="sng" dirty="0">
                <a:solidFill>
                  <a:srgbClr val="00E1FF"/>
                </a:solidFill>
                <a:effectLst/>
                <a:latin typeface="Consolas" panose="020B0609020204030204" pitchFamily="49" charset="0"/>
              </a:rPr>
              <a:t>ead:</a:t>
            </a:r>
            <a:r>
              <a:rPr lang="en-IN" sz="1800" b="0" dirty="0">
                <a:solidFill>
                  <a:srgbClr val="00E1FF"/>
                </a:solidFill>
                <a:effectLst/>
                <a:latin typeface="Consolas" panose="020B0609020204030204" pitchFamily="49" charset="0"/>
              </a:rPr>
              <a:t> </a:t>
            </a:r>
            <a:r>
              <a:rPr lang="en-IN" dirty="0"/>
              <a:t>Reads N BYTES into BUF(</a:t>
            </a:r>
            <a:r>
              <a:rPr lang="en-IN" dirty="0" err="1"/>
              <a:t>arg</a:t>
            </a:r>
            <a:r>
              <a:rPr lang="en-IN" dirty="0"/>
              <a:t>) from FD(</a:t>
            </a:r>
            <a:r>
              <a:rPr lang="en-IN" dirty="0" err="1"/>
              <a:t>newsockfd</a:t>
            </a:r>
            <a:r>
              <a:rPr lang="en-IN" dirty="0"/>
              <a:t>). Return the number read, -1 for errors or 0 for EOF.</a:t>
            </a:r>
          </a:p>
          <a:p>
            <a:r>
              <a:rPr lang="en-IN" b="1" u="sng" dirty="0">
                <a:solidFill>
                  <a:srgbClr val="00E1FF"/>
                </a:solidFill>
                <a:latin typeface="Consolas" panose="020B0609020204030204" pitchFamily="49" charset="0"/>
              </a:rPr>
              <a:t>l</a:t>
            </a:r>
            <a:r>
              <a:rPr lang="en-IN" sz="1800" b="1" u="sng" dirty="0">
                <a:solidFill>
                  <a:srgbClr val="00E1FF"/>
                </a:solidFill>
                <a:effectLst/>
                <a:latin typeface="Consolas" panose="020B0609020204030204" pitchFamily="49" charset="0"/>
              </a:rPr>
              <a:t>cm:</a:t>
            </a:r>
            <a:r>
              <a:rPr lang="en-IN" dirty="0"/>
              <a:t> calculates and stores the result.</a:t>
            </a:r>
          </a:p>
          <a:p>
            <a:r>
              <a:rPr lang="en-IN" b="1" u="sng" dirty="0">
                <a:solidFill>
                  <a:srgbClr val="00E1FF"/>
                </a:solidFill>
                <a:latin typeface="Consolas" panose="020B0609020204030204" pitchFamily="49" charset="0"/>
              </a:rPr>
              <a:t>w</a:t>
            </a:r>
            <a:r>
              <a:rPr lang="en-IN" sz="1800" b="1" u="sng" dirty="0">
                <a:solidFill>
                  <a:srgbClr val="00E1FF"/>
                </a:solidFill>
                <a:effectLst/>
                <a:latin typeface="Consolas" panose="020B0609020204030204" pitchFamily="49" charset="0"/>
              </a:rPr>
              <a:t>rite:</a:t>
            </a:r>
            <a:r>
              <a:rPr lang="en-IN" sz="1800" b="0" dirty="0">
                <a:solidFill>
                  <a:srgbClr val="00E1FF"/>
                </a:solidFill>
                <a:effectLst/>
                <a:latin typeface="Consolas" panose="020B0609020204030204" pitchFamily="49" charset="0"/>
              </a:rPr>
              <a:t> </a:t>
            </a:r>
            <a:r>
              <a:rPr lang="en-IN" dirty="0"/>
              <a:t>Writes 4 bytes of </a:t>
            </a:r>
            <a:r>
              <a:rPr lang="en-IN" dirty="0" err="1"/>
              <a:t>ans</a:t>
            </a:r>
            <a:r>
              <a:rPr lang="en-IN" dirty="0"/>
              <a:t> to </a:t>
            </a:r>
            <a:r>
              <a:rPr lang="en-IN" dirty="0" err="1"/>
              <a:t>newsockfd</a:t>
            </a:r>
            <a:r>
              <a:rPr lang="en-IN" dirty="0"/>
              <a:t>. Return the number written, or -1.</a:t>
            </a:r>
          </a:p>
        </p:txBody>
      </p:sp>
      <p:sp>
        <p:nvSpPr>
          <p:cNvPr id="8" name="TextBox 7">
            <a:extLst>
              <a:ext uri="{FF2B5EF4-FFF2-40B4-BE49-F238E27FC236}">
                <a16:creationId xmlns:a16="http://schemas.microsoft.com/office/drawing/2014/main" id="{6A9EBABD-084E-468C-B3F3-236E5DAB71CB}"/>
              </a:ext>
            </a:extLst>
          </p:cNvPr>
          <p:cNvSpPr txBox="1"/>
          <p:nvPr/>
        </p:nvSpPr>
        <p:spPr>
          <a:xfrm>
            <a:off x="297787" y="5038383"/>
            <a:ext cx="3217459" cy="369332"/>
          </a:xfrm>
          <a:prstGeom prst="rect">
            <a:avLst/>
          </a:prstGeom>
          <a:noFill/>
          <a:ln>
            <a:solidFill>
              <a:schemeClr val="tx1"/>
            </a:solidFill>
            <a:prstDash val="dash"/>
          </a:ln>
        </p:spPr>
        <p:txBody>
          <a:bodyPr wrap="square">
            <a:spAutoFit/>
          </a:bodyPr>
          <a:lstStyle/>
          <a:p>
            <a:r>
              <a:rPr lang="en-IN" dirty="0"/>
              <a:t>At the end close both the FD.</a:t>
            </a:r>
          </a:p>
        </p:txBody>
      </p:sp>
      <p:pic>
        <p:nvPicPr>
          <p:cNvPr id="2" name="2-4">
            <a:hlinkClick r:id="" action="ppaction://media"/>
            <a:extLst>
              <a:ext uri="{FF2B5EF4-FFF2-40B4-BE49-F238E27FC236}">
                <a16:creationId xmlns:a16="http://schemas.microsoft.com/office/drawing/2014/main" id="{862508A1-4A55-42EC-9355-1181F0DAB6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7787" y="279191"/>
            <a:ext cx="609600" cy="609600"/>
          </a:xfrm>
          <a:prstGeom prst="rect">
            <a:avLst/>
          </a:prstGeom>
        </p:spPr>
      </p:pic>
    </p:spTree>
    <p:extLst>
      <p:ext uri="{BB962C8B-B14F-4D97-AF65-F5344CB8AC3E}">
        <p14:creationId xmlns:p14="http://schemas.microsoft.com/office/powerpoint/2010/main" val="235775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5A1D40-E1F5-4898-93FB-63EF0C33F975}"/>
              </a:ext>
            </a:extLst>
          </p:cNvPr>
          <p:cNvSpPr txBox="1"/>
          <p:nvPr/>
        </p:nvSpPr>
        <p:spPr>
          <a:xfrm>
            <a:off x="0" y="0"/>
            <a:ext cx="90281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a:t>client.c</a:t>
            </a:r>
            <a:endParaRPr lang="en-IN" dirty="0"/>
          </a:p>
        </p:txBody>
      </p:sp>
      <p:sp>
        <p:nvSpPr>
          <p:cNvPr id="5" name="TextBox 4">
            <a:extLst>
              <a:ext uri="{FF2B5EF4-FFF2-40B4-BE49-F238E27FC236}">
                <a16:creationId xmlns:a16="http://schemas.microsoft.com/office/drawing/2014/main" id="{9EE18CF3-EEBB-451F-A17D-25CC8B3014B1}"/>
              </a:ext>
            </a:extLst>
          </p:cNvPr>
          <p:cNvSpPr txBox="1"/>
          <p:nvPr/>
        </p:nvSpPr>
        <p:spPr>
          <a:xfrm>
            <a:off x="5926541" y="1336119"/>
            <a:ext cx="6121020" cy="4616648"/>
          </a:xfrm>
          <a:prstGeom prst="rect">
            <a:avLst/>
          </a:prstGeom>
          <a:solidFill>
            <a:schemeClr val="tx2">
              <a:lumMod val="50000"/>
            </a:schemeClr>
          </a:solidFill>
        </p:spPr>
        <p:txBody>
          <a:bodyPr wrap="square">
            <a:spAutoFit/>
          </a:bodyPr>
          <a:lstStyle/>
          <a:p>
            <a:r>
              <a:rPr lang="en-IN" sz="1400" b="0" dirty="0">
                <a:solidFill>
                  <a:srgbClr val="79B8FF"/>
                </a:solidFill>
                <a:effectLst/>
                <a:latin typeface="Consolas" panose="020B0609020204030204" pitchFamily="49" charset="0"/>
              </a:rPr>
              <a:t>    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n</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sockaddr_in</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hostent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buffer</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255</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argc</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3</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fprintf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stderr</a:t>
            </a:r>
            <a:r>
              <a:rPr lang="en-IN" sz="1400" b="0" dirty="0" err="1">
                <a:solidFill>
                  <a:srgbClr val="FFFFFF"/>
                </a:solidFill>
                <a:effectLst/>
                <a:latin typeface="Consolas" panose="020B0609020204030204" pitchFamily="49" charset="0"/>
              </a:rPr>
              <a:t>,</a:t>
            </a:r>
            <a:r>
              <a:rPr lang="en-IN" sz="1400" b="0" dirty="0" err="1">
                <a:solidFill>
                  <a:srgbClr val="C3E88D"/>
                </a:solidFill>
                <a:effectLst/>
                <a:latin typeface="Consolas" panose="020B0609020204030204" pitchFamily="49" charset="0"/>
              </a:rPr>
              <a:t>"usage</a:t>
            </a:r>
            <a:r>
              <a:rPr lang="en-IN" sz="1400" b="0" dirty="0">
                <a:solidFill>
                  <a:srgbClr val="C3E88D"/>
                </a:solidFill>
                <a:effectLst/>
                <a:latin typeface="Consolas" panose="020B0609020204030204" pitchFamily="49" charset="0"/>
              </a:rPr>
              <a:t> </a:t>
            </a:r>
            <a:r>
              <a:rPr lang="en-IN" sz="1400" b="0" dirty="0">
                <a:solidFill>
                  <a:srgbClr val="0AB0B3"/>
                </a:solidFill>
                <a:effectLst/>
                <a:latin typeface="Consolas" panose="020B0609020204030204" pitchFamily="49" charset="0"/>
              </a:rPr>
              <a:t>%s</a:t>
            </a:r>
            <a:r>
              <a:rPr lang="en-IN" sz="1400" b="0" dirty="0">
                <a:solidFill>
                  <a:srgbClr val="C3E88D"/>
                </a:solidFill>
                <a:effectLst/>
                <a:latin typeface="Consolas" panose="020B0609020204030204" pitchFamily="49" charset="0"/>
              </a:rPr>
              <a:t> hostname port</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portno</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atoi</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2</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socket</a:t>
            </a:r>
            <a:r>
              <a:rPr lang="en-IN" sz="1400" b="0" dirty="0">
                <a:solidFill>
                  <a:srgbClr val="FFFFFF"/>
                </a:solidFill>
                <a:effectLst/>
                <a:latin typeface="Consolas" panose="020B0609020204030204" pitchFamily="49" charset="0"/>
              </a:rPr>
              <a:t>(AF_INET,SOCK_STREAM,</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in creating a socket"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server</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gethostbyname</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server</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NULL</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fprintf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stderr</a:t>
            </a:r>
            <a:r>
              <a:rPr lang="en-IN" sz="1400" b="0" dirty="0" err="1">
                <a:solidFill>
                  <a:srgbClr val="FFFFFF"/>
                </a:solidFill>
                <a:effectLst/>
                <a:latin typeface="Consolas" panose="020B0609020204030204" pitchFamily="49" charset="0"/>
              </a:rPr>
              <a:t>,</a:t>
            </a:r>
            <a:r>
              <a:rPr lang="en-IN" sz="1400" b="0" dirty="0" err="1">
                <a:solidFill>
                  <a:srgbClr val="C3E88D"/>
                </a:solidFill>
                <a:effectLst/>
                <a:latin typeface="Consolas" panose="020B0609020204030204" pitchFamily="49" charset="0"/>
              </a:rPr>
              <a:t>"Error</a:t>
            </a:r>
            <a:r>
              <a:rPr lang="en-IN" sz="1400" b="0" dirty="0">
                <a:solidFill>
                  <a:srgbClr val="C3E88D"/>
                </a:solidFill>
                <a:effectLst/>
                <a:latin typeface="Consolas" panose="020B0609020204030204" pitchFamily="49" charset="0"/>
              </a:rPr>
              <a:t>, no such host"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endParaRPr lang="en-IN" sz="1400" dirty="0">
              <a:solidFill>
                <a:srgbClr val="FFFFFF"/>
              </a:solidFill>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err="1">
                <a:solidFill>
                  <a:srgbClr val="00E1FF"/>
                </a:solidFill>
                <a:effectLst/>
                <a:latin typeface="Consolas" panose="020B0609020204030204" pitchFamily="49" charset="0"/>
              </a:rPr>
              <a:t>bzero</a:t>
            </a:r>
            <a:r>
              <a:rPr lang="en-US" sz="1400" b="0" dirty="0">
                <a:solidFill>
                  <a:srgbClr val="FFFFFF"/>
                </a:solidFill>
                <a:effectLst/>
                <a:latin typeface="Consolas" panose="020B0609020204030204" pitchFamily="49" charset="0"/>
              </a:rPr>
              <a:t>((</a:t>
            </a:r>
            <a:r>
              <a:rPr lang="en-US" sz="1400" b="0" dirty="0">
                <a:solidFill>
                  <a:srgbClr val="79B8FF"/>
                </a:solidFill>
                <a:effectLst/>
                <a:latin typeface="Consolas" panose="020B0609020204030204" pitchFamily="49" charset="0"/>
              </a:rPr>
              <a:t>char</a:t>
            </a:r>
            <a:r>
              <a:rPr lang="en-US" sz="1400" b="0" dirty="0">
                <a:solidFill>
                  <a:srgbClr val="FFFFFF"/>
                </a:solidFill>
                <a:effectLst/>
                <a:latin typeface="Consolas" panose="020B0609020204030204" pitchFamily="49" charset="0"/>
              </a:rPr>
              <a:t> </a:t>
            </a:r>
            <a:r>
              <a:rPr lang="en-US" sz="1400" b="0" dirty="0">
                <a:solidFill>
                  <a:srgbClr val="79B8FF"/>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79B8FF"/>
                </a:solidFill>
                <a:effectLst/>
                <a:latin typeface="Consolas" panose="020B0609020204030204" pitchFamily="49" charset="0"/>
              </a:rPr>
              <a:t>&amp;</a:t>
            </a:r>
            <a:r>
              <a:rPr lang="en-US" sz="1400" b="0" dirty="0" err="1">
                <a:solidFill>
                  <a:srgbClr val="00FFFF"/>
                </a:solidFill>
                <a:effectLst/>
                <a:latin typeface="Consolas" panose="020B0609020204030204" pitchFamily="49" charset="0"/>
              </a:rPr>
              <a:t>server_address</a:t>
            </a:r>
            <a:r>
              <a:rPr lang="en-US" sz="1400" b="0" dirty="0" err="1">
                <a:solidFill>
                  <a:srgbClr val="FFFFFF"/>
                </a:solidFill>
                <a:effectLst/>
                <a:latin typeface="Consolas" panose="020B0609020204030204" pitchFamily="49" charset="0"/>
              </a:rPr>
              <a:t>,</a:t>
            </a:r>
            <a:r>
              <a:rPr lang="en-US" sz="1400" b="0" dirty="0" err="1">
                <a:solidFill>
                  <a:srgbClr val="79B8FF"/>
                </a:solidFill>
                <a:effectLst/>
                <a:latin typeface="Consolas" panose="020B0609020204030204" pitchFamily="49" charset="0"/>
              </a:rPr>
              <a:t>sizeof</a:t>
            </a:r>
            <a:r>
              <a:rPr lang="en-US" sz="1400" b="0" dirty="0">
                <a:solidFill>
                  <a:srgbClr val="FFFFFF"/>
                </a:solidFill>
                <a:effectLst/>
                <a:latin typeface="Consolas" panose="020B0609020204030204" pitchFamily="49" charset="0"/>
              </a:rPr>
              <a:t>(</a:t>
            </a:r>
            <a:r>
              <a:rPr lang="en-US" sz="1400" b="0" dirty="0" err="1">
                <a:solidFill>
                  <a:srgbClr val="00FFFF"/>
                </a:solidFill>
                <a:effectLst/>
                <a:latin typeface="Consolas" panose="020B0609020204030204" pitchFamily="49" charset="0"/>
              </a:rPr>
              <a:t>server_address</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err="1">
                <a:solidFill>
                  <a:srgbClr val="00FFFF"/>
                </a:solidFill>
                <a:effectLst/>
                <a:latin typeface="Consolas" panose="020B0609020204030204" pitchFamily="49" charset="0"/>
              </a:rPr>
              <a:t>server_address</a:t>
            </a:r>
            <a:r>
              <a:rPr lang="en-US" sz="1400" b="0" dirty="0" err="1">
                <a:solidFill>
                  <a:srgbClr val="FFFFFF"/>
                </a:solidFill>
                <a:effectLst/>
                <a:latin typeface="Consolas" panose="020B0609020204030204" pitchFamily="49" charset="0"/>
              </a:rPr>
              <a:t>.</a:t>
            </a:r>
            <a:r>
              <a:rPr lang="en-US" sz="1400" b="0" dirty="0" err="1">
                <a:solidFill>
                  <a:srgbClr val="00FFFF"/>
                </a:solidFill>
                <a:effectLst/>
                <a:latin typeface="Consolas" panose="020B0609020204030204" pitchFamily="49" charset="0"/>
              </a:rPr>
              <a:t>sin_family</a:t>
            </a:r>
            <a:r>
              <a:rPr lang="en-US" sz="1400" b="0" dirty="0">
                <a:solidFill>
                  <a:srgbClr val="79B8FF"/>
                </a:solidFill>
                <a:effectLst/>
                <a:latin typeface="Consolas" panose="020B0609020204030204" pitchFamily="49" charset="0"/>
              </a:rPr>
              <a:t>=</a:t>
            </a:r>
            <a:r>
              <a:rPr lang="en-US" sz="1400" b="0" dirty="0">
                <a:solidFill>
                  <a:srgbClr val="FFFFFF"/>
                </a:solidFill>
                <a:effectLst/>
                <a:latin typeface="Consolas" panose="020B0609020204030204" pitchFamily="49" charset="0"/>
              </a:rPr>
              <a:t>AF_INET;</a:t>
            </a:r>
          </a:p>
        </p:txBody>
      </p:sp>
      <p:sp>
        <p:nvSpPr>
          <p:cNvPr id="7" name="TextBox 6">
            <a:extLst>
              <a:ext uri="{FF2B5EF4-FFF2-40B4-BE49-F238E27FC236}">
                <a16:creationId xmlns:a16="http://schemas.microsoft.com/office/drawing/2014/main" id="{D060E232-9560-4C45-9CD7-66AFC3428E9C}"/>
              </a:ext>
            </a:extLst>
          </p:cNvPr>
          <p:cNvSpPr txBox="1"/>
          <p:nvPr/>
        </p:nvSpPr>
        <p:spPr>
          <a:xfrm>
            <a:off x="144439" y="704390"/>
            <a:ext cx="5178188" cy="923330"/>
          </a:xfrm>
          <a:prstGeom prst="rect">
            <a:avLst/>
          </a:prstGeom>
          <a:noFill/>
          <a:ln>
            <a:solidFill>
              <a:schemeClr val="tx1"/>
            </a:solidFill>
            <a:prstDash val="dash"/>
          </a:ln>
        </p:spPr>
        <p:txBody>
          <a:bodyPr wrap="square">
            <a:spAutoFit/>
          </a:bodyPr>
          <a:lstStyle/>
          <a:p>
            <a:r>
              <a:rPr lang="en-IN" dirty="0"/>
              <a:t>Structures describing an Internet socket address.</a:t>
            </a:r>
          </a:p>
          <a:p>
            <a:r>
              <a:rPr lang="en-IN" dirty="0"/>
              <a:t>These are the variable declarations used in the client process.</a:t>
            </a:r>
          </a:p>
        </p:txBody>
      </p:sp>
      <p:cxnSp>
        <p:nvCxnSpPr>
          <p:cNvPr id="10" name="Straight Connector 9">
            <a:extLst>
              <a:ext uri="{FF2B5EF4-FFF2-40B4-BE49-F238E27FC236}">
                <a16:creationId xmlns:a16="http://schemas.microsoft.com/office/drawing/2014/main" id="{71A76414-AF25-411E-985F-B5F45C6DD2E1}"/>
              </a:ext>
            </a:extLst>
          </p:cNvPr>
          <p:cNvCxnSpPr>
            <a:cxnSpLocks/>
            <a:endCxn id="11" idx="1"/>
          </p:cNvCxnSpPr>
          <p:nvPr/>
        </p:nvCxnSpPr>
        <p:spPr>
          <a:xfrm>
            <a:off x="5320924" y="1166055"/>
            <a:ext cx="481081" cy="63172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Left Bracket 10">
            <a:extLst>
              <a:ext uri="{FF2B5EF4-FFF2-40B4-BE49-F238E27FC236}">
                <a16:creationId xmlns:a16="http://schemas.microsoft.com/office/drawing/2014/main" id="{43B46958-6B8C-43D1-A2E1-DC240B0DB67C}"/>
              </a:ext>
            </a:extLst>
          </p:cNvPr>
          <p:cNvSpPr/>
          <p:nvPr/>
        </p:nvSpPr>
        <p:spPr>
          <a:xfrm>
            <a:off x="5802005" y="1336119"/>
            <a:ext cx="122833" cy="92333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915FF2E2-5FAA-4136-AC3A-78F70C0043ED}"/>
              </a:ext>
            </a:extLst>
          </p:cNvPr>
          <p:cNvSpPr txBox="1"/>
          <p:nvPr/>
        </p:nvSpPr>
        <p:spPr>
          <a:xfrm>
            <a:off x="144439" y="1964998"/>
            <a:ext cx="5178188" cy="923330"/>
          </a:xfrm>
          <a:prstGeom prst="rect">
            <a:avLst/>
          </a:prstGeom>
          <a:noFill/>
          <a:ln>
            <a:solidFill>
              <a:schemeClr val="tx1"/>
            </a:solidFill>
            <a:prstDash val="dash"/>
          </a:ln>
        </p:spPr>
        <p:txBody>
          <a:bodyPr wrap="square">
            <a:spAutoFit/>
          </a:bodyPr>
          <a:lstStyle/>
          <a:p>
            <a:r>
              <a:rPr lang="en-IN" dirty="0"/>
              <a:t>Port number that is stored at second index of </a:t>
            </a:r>
            <a:r>
              <a:rPr lang="en-IN" sz="1800" b="1" i="1" dirty="0" err="1">
                <a:solidFill>
                  <a:srgbClr val="00FFFF"/>
                </a:solidFill>
                <a:effectLst/>
                <a:latin typeface="Consolas" panose="020B0609020204030204" pitchFamily="49" charset="0"/>
              </a:rPr>
              <a:t>argv</a:t>
            </a:r>
            <a:r>
              <a:rPr lang="en-IN" dirty="0"/>
              <a:t> is converted into integer by </a:t>
            </a:r>
            <a:r>
              <a:rPr lang="en-IN" sz="1800" b="1" dirty="0" err="1">
                <a:solidFill>
                  <a:srgbClr val="00E1FF"/>
                </a:solidFill>
                <a:effectLst/>
                <a:latin typeface="Consolas" panose="020B0609020204030204" pitchFamily="49" charset="0"/>
              </a:rPr>
              <a:t>atoi</a:t>
            </a:r>
            <a:r>
              <a:rPr lang="en-IN" dirty="0"/>
              <a:t> and then stored in </a:t>
            </a:r>
            <a:r>
              <a:rPr lang="en-IN" sz="1800" b="1" dirty="0" err="1">
                <a:solidFill>
                  <a:srgbClr val="00FFFF"/>
                </a:solidFill>
                <a:effectLst/>
                <a:latin typeface="Consolas" panose="020B0609020204030204" pitchFamily="49" charset="0"/>
              </a:rPr>
              <a:t>portno</a:t>
            </a:r>
            <a:r>
              <a:rPr lang="en-IN" dirty="0"/>
              <a:t>.</a:t>
            </a:r>
          </a:p>
        </p:txBody>
      </p:sp>
      <p:cxnSp>
        <p:nvCxnSpPr>
          <p:cNvPr id="17" name="Straight Connector 16">
            <a:extLst>
              <a:ext uri="{FF2B5EF4-FFF2-40B4-BE49-F238E27FC236}">
                <a16:creationId xmlns:a16="http://schemas.microsoft.com/office/drawing/2014/main" id="{7C3EEF62-1C1E-49D0-AD51-F7003F7FAFCA}"/>
              </a:ext>
            </a:extLst>
          </p:cNvPr>
          <p:cNvCxnSpPr>
            <a:cxnSpLocks/>
            <a:stCxn id="16" idx="3"/>
            <a:endCxn id="18" idx="1"/>
          </p:cNvCxnSpPr>
          <p:nvPr/>
        </p:nvCxnSpPr>
        <p:spPr>
          <a:xfrm>
            <a:off x="5322627" y="2426663"/>
            <a:ext cx="417958" cy="6981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Left Bracket 17">
            <a:extLst>
              <a:ext uri="{FF2B5EF4-FFF2-40B4-BE49-F238E27FC236}">
                <a16:creationId xmlns:a16="http://schemas.microsoft.com/office/drawing/2014/main" id="{25DE8281-7F9E-4E3E-9666-CABE651A0E2F}"/>
              </a:ext>
            </a:extLst>
          </p:cNvPr>
          <p:cNvSpPr/>
          <p:nvPr/>
        </p:nvSpPr>
        <p:spPr>
          <a:xfrm>
            <a:off x="5740585" y="2969683"/>
            <a:ext cx="196190" cy="310183"/>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3" name="TextBox 22">
            <a:extLst>
              <a:ext uri="{FF2B5EF4-FFF2-40B4-BE49-F238E27FC236}">
                <a16:creationId xmlns:a16="http://schemas.microsoft.com/office/drawing/2014/main" id="{33134B73-A157-45AE-A60A-2BD5B552CF4F}"/>
              </a:ext>
            </a:extLst>
          </p:cNvPr>
          <p:cNvSpPr txBox="1"/>
          <p:nvPr/>
        </p:nvSpPr>
        <p:spPr>
          <a:xfrm>
            <a:off x="144439" y="3218580"/>
            <a:ext cx="5178188" cy="646331"/>
          </a:xfrm>
          <a:prstGeom prst="rect">
            <a:avLst/>
          </a:prstGeom>
          <a:noFill/>
          <a:ln>
            <a:solidFill>
              <a:schemeClr val="tx1"/>
            </a:solidFill>
            <a:prstDash val="dash"/>
          </a:ln>
        </p:spPr>
        <p:txBody>
          <a:bodyPr wrap="square">
            <a:spAutoFit/>
          </a:bodyPr>
          <a:lstStyle/>
          <a:p>
            <a:r>
              <a:rPr lang="en-IN" dirty="0"/>
              <a:t>Creates a socket as in server and also checks for errors</a:t>
            </a:r>
          </a:p>
        </p:txBody>
      </p:sp>
      <p:cxnSp>
        <p:nvCxnSpPr>
          <p:cNvPr id="24" name="Straight Connector 23">
            <a:extLst>
              <a:ext uri="{FF2B5EF4-FFF2-40B4-BE49-F238E27FC236}">
                <a16:creationId xmlns:a16="http://schemas.microsoft.com/office/drawing/2014/main" id="{7FF04370-B244-4AEE-8E37-5290D72741F1}"/>
              </a:ext>
            </a:extLst>
          </p:cNvPr>
          <p:cNvCxnSpPr>
            <a:cxnSpLocks/>
            <a:stCxn id="23" idx="3"/>
            <a:endCxn id="25" idx="1"/>
          </p:cNvCxnSpPr>
          <p:nvPr/>
        </p:nvCxnSpPr>
        <p:spPr>
          <a:xfrm>
            <a:off x="5322627" y="3541746"/>
            <a:ext cx="481081" cy="2667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Left Bracket 24">
            <a:extLst>
              <a:ext uri="{FF2B5EF4-FFF2-40B4-BE49-F238E27FC236}">
                <a16:creationId xmlns:a16="http://schemas.microsoft.com/office/drawing/2014/main" id="{0BCF4137-FCB2-41C1-A6DE-3DD7E4E832D0}"/>
              </a:ext>
            </a:extLst>
          </p:cNvPr>
          <p:cNvSpPr/>
          <p:nvPr/>
        </p:nvSpPr>
        <p:spPr>
          <a:xfrm>
            <a:off x="5803708" y="3279865"/>
            <a:ext cx="122833" cy="105718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8CCD6748-6C60-430A-A1C3-DC620DD261BA}"/>
              </a:ext>
            </a:extLst>
          </p:cNvPr>
          <p:cNvSpPr txBox="1"/>
          <p:nvPr/>
        </p:nvSpPr>
        <p:spPr>
          <a:xfrm>
            <a:off x="144439" y="4460840"/>
            <a:ext cx="5178188" cy="646331"/>
          </a:xfrm>
          <a:prstGeom prst="rect">
            <a:avLst/>
          </a:prstGeom>
          <a:noFill/>
          <a:ln>
            <a:solidFill>
              <a:schemeClr val="tx1"/>
            </a:solidFill>
            <a:prstDash val="dash"/>
          </a:ln>
        </p:spPr>
        <p:txBody>
          <a:bodyPr wrap="square">
            <a:spAutoFit/>
          </a:bodyPr>
          <a:lstStyle/>
          <a:p>
            <a:r>
              <a:rPr lang="en-IN" dirty="0"/>
              <a:t>Return entry from host data base for host with NAME(</a:t>
            </a:r>
            <a:r>
              <a:rPr lang="en-IN" dirty="0" err="1"/>
              <a:t>argv</a:t>
            </a:r>
            <a:r>
              <a:rPr lang="en-IN" dirty="0"/>
              <a:t>[1]).</a:t>
            </a:r>
          </a:p>
        </p:txBody>
      </p:sp>
      <p:cxnSp>
        <p:nvCxnSpPr>
          <p:cNvPr id="35" name="Straight Connector 34">
            <a:extLst>
              <a:ext uri="{FF2B5EF4-FFF2-40B4-BE49-F238E27FC236}">
                <a16:creationId xmlns:a16="http://schemas.microsoft.com/office/drawing/2014/main" id="{DD12F6DC-E466-4D07-84FD-47170B23EFCD}"/>
              </a:ext>
            </a:extLst>
          </p:cNvPr>
          <p:cNvCxnSpPr>
            <a:cxnSpLocks/>
            <a:stCxn id="34" idx="3"/>
            <a:endCxn id="36" idx="1"/>
          </p:cNvCxnSpPr>
          <p:nvPr/>
        </p:nvCxnSpPr>
        <p:spPr>
          <a:xfrm>
            <a:off x="5322627" y="4784006"/>
            <a:ext cx="475112" cy="1185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Left Bracket 35">
            <a:extLst>
              <a:ext uri="{FF2B5EF4-FFF2-40B4-BE49-F238E27FC236}">
                <a16:creationId xmlns:a16="http://schemas.microsoft.com/office/drawing/2014/main" id="{987F20A1-F00D-48B2-8F81-A6CDB6689D3E}"/>
              </a:ext>
            </a:extLst>
          </p:cNvPr>
          <p:cNvSpPr/>
          <p:nvPr/>
        </p:nvSpPr>
        <p:spPr>
          <a:xfrm>
            <a:off x="5797739" y="4373938"/>
            <a:ext cx="122833" cy="105718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3" name="TextBox 42">
            <a:extLst>
              <a:ext uri="{FF2B5EF4-FFF2-40B4-BE49-F238E27FC236}">
                <a16:creationId xmlns:a16="http://schemas.microsoft.com/office/drawing/2014/main" id="{1779F4E8-4A6F-4E99-8D89-BBBAFDA93F1A}"/>
              </a:ext>
            </a:extLst>
          </p:cNvPr>
          <p:cNvSpPr txBox="1"/>
          <p:nvPr/>
        </p:nvSpPr>
        <p:spPr>
          <a:xfrm>
            <a:off x="144439" y="5349487"/>
            <a:ext cx="5178188" cy="1169551"/>
          </a:xfrm>
          <a:prstGeom prst="rect">
            <a:avLst/>
          </a:prstGeom>
          <a:noFill/>
          <a:ln>
            <a:solidFill>
              <a:schemeClr val="tx1"/>
            </a:solidFill>
            <a:prstDash val="dash"/>
          </a:ln>
        </p:spPr>
        <p:txBody>
          <a:bodyPr wrap="square">
            <a:spAutoFit/>
          </a:bodyPr>
          <a:lstStyle/>
          <a:p>
            <a:r>
              <a:rPr lang="en-IN" b="1" dirty="0" err="1">
                <a:solidFill>
                  <a:srgbClr val="00E1FF"/>
                </a:solidFill>
                <a:latin typeface="Consolas" panose="020B0609020204030204" pitchFamily="49" charset="0"/>
              </a:rPr>
              <a:t>bzero</a:t>
            </a:r>
            <a:r>
              <a:rPr lang="en-IN" dirty="0">
                <a:solidFill>
                  <a:srgbClr val="00E1FF"/>
                </a:solidFill>
                <a:latin typeface="Consolas" panose="020B0609020204030204" pitchFamily="49" charset="0"/>
              </a:rPr>
              <a:t> </a:t>
            </a:r>
            <a:r>
              <a:rPr lang="en-IN" dirty="0"/>
              <a:t>Sets the given amount bytes of server address to 0 as in server process.</a:t>
            </a:r>
          </a:p>
          <a:p>
            <a:r>
              <a:rPr lang="en-US" dirty="0"/>
              <a:t>Structure has been assigned the value of </a:t>
            </a:r>
            <a:r>
              <a:rPr lang="en-US" sz="1600" b="1" dirty="0" err="1">
                <a:solidFill>
                  <a:srgbClr val="00FFFF"/>
                </a:solidFill>
                <a:latin typeface="Consolas" panose="020B0609020204030204" pitchFamily="49" charset="0"/>
              </a:rPr>
              <a:t>sin_family</a:t>
            </a:r>
            <a:r>
              <a:rPr lang="en-US" sz="1600" b="1" dirty="0">
                <a:solidFill>
                  <a:srgbClr val="00FFFF"/>
                </a:solidFill>
                <a:latin typeface="Consolas" panose="020B0609020204030204" pitchFamily="49" charset="0"/>
              </a:rPr>
              <a:t> </a:t>
            </a:r>
            <a:r>
              <a:rPr lang="en-US" sz="1600" b="1" dirty="0">
                <a:latin typeface="Consolas" panose="020B0609020204030204" pitchFamily="49" charset="0"/>
              </a:rPr>
              <a:t>as</a:t>
            </a:r>
            <a:r>
              <a:rPr lang="en-US" sz="1600" b="1" dirty="0">
                <a:solidFill>
                  <a:srgbClr val="00FFFF"/>
                </a:solidFill>
                <a:latin typeface="Consolas" panose="020B0609020204030204" pitchFamily="49" charset="0"/>
              </a:rPr>
              <a:t> </a:t>
            </a:r>
            <a:r>
              <a:rPr lang="en-US" sz="1600" b="1" dirty="0">
                <a:latin typeface="Consolas" panose="020B0609020204030204" pitchFamily="49" charset="0"/>
              </a:rPr>
              <a:t>AF_INET.</a:t>
            </a:r>
            <a:endParaRPr lang="en-IN" sz="1400" dirty="0">
              <a:solidFill>
                <a:srgbClr val="00FFFF"/>
              </a:solidFill>
              <a:latin typeface="Consolas" panose="020B0609020204030204" pitchFamily="49" charset="0"/>
            </a:endParaRPr>
          </a:p>
        </p:txBody>
      </p:sp>
      <p:cxnSp>
        <p:nvCxnSpPr>
          <p:cNvPr id="44" name="Straight Connector 43">
            <a:extLst>
              <a:ext uri="{FF2B5EF4-FFF2-40B4-BE49-F238E27FC236}">
                <a16:creationId xmlns:a16="http://schemas.microsoft.com/office/drawing/2014/main" id="{6A506018-99B6-41A5-B311-CEC39C65C71F}"/>
              </a:ext>
            </a:extLst>
          </p:cNvPr>
          <p:cNvCxnSpPr>
            <a:cxnSpLocks/>
            <a:stCxn id="43" idx="3"/>
            <a:endCxn id="45" idx="1"/>
          </p:cNvCxnSpPr>
          <p:nvPr/>
        </p:nvCxnSpPr>
        <p:spPr>
          <a:xfrm flipV="1">
            <a:off x="5322627" y="5691946"/>
            <a:ext cx="462321" cy="2423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Left Bracket 44">
            <a:extLst>
              <a:ext uri="{FF2B5EF4-FFF2-40B4-BE49-F238E27FC236}">
                <a16:creationId xmlns:a16="http://schemas.microsoft.com/office/drawing/2014/main" id="{49D50D56-E5DC-4CBE-AD5B-B645D330CCF2}"/>
              </a:ext>
            </a:extLst>
          </p:cNvPr>
          <p:cNvSpPr/>
          <p:nvPr/>
        </p:nvSpPr>
        <p:spPr>
          <a:xfrm>
            <a:off x="5784948" y="5431124"/>
            <a:ext cx="122833" cy="521644"/>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ppt-2-slide-12">
            <a:hlinkClick r:id="" action="ppaction://media"/>
            <a:extLst>
              <a:ext uri="{FF2B5EF4-FFF2-40B4-BE49-F238E27FC236}">
                <a16:creationId xmlns:a16="http://schemas.microsoft.com/office/drawing/2014/main" id="{EA01CB8E-00F1-447B-A524-6324225A7C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4770" y="184666"/>
            <a:ext cx="609600" cy="609600"/>
          </a:xfrm>
          <a:prstGeom prst="rect">
            <a:avLst/>
          </a:prstGeom>
        </p:spPr>
      </p:pic>
    </p:spTree>
    <p:extLst>
      <p:ext uri="{BB962C8B-B14F-4D97-AF65-F5344CB8AC3E}">
        <p14:creationId xmlns:p14="http://schemas.microsoft.com/office/powerpoint/2010/main" val="2637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5C56C4-E962-4CAC-B7F1-A6EA1AF89A60}"/>
              </a:ext>
            </a:extLst>
          </p:cNvPr>
          <p:cNvSpPr txBox="1"/>
          <p:nvPr/>
        </p:nvSpPr>
        <p:spPr>
          <a:xfrm>
            <a:off x="6563437" y="109182"/>
            <a:ext cx="5628563" cy="6124754"/>
          </a:xfrm>
          <a:prstGeom prst="rect">
            <a:avLst/>
          </a:prstGeom>
          <a:solidFill>
            <a:schemeClr val="tx2">
              <a:lumMod val="50000"/>
            </a:schemeClr>
          </a:solidFill>
        </p:spPr>
        <p:txBody>
          <a:bodyPr wrap="square">
            <a:spAutoFit/>
          </a:bodyPr>
          <a:lstStyle/>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bcopy</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-&gt;</a:t>
            </a:r>
            <a:r>
              <a:rPr lang="en-IN" sz="1400" b="0" dirty="0" err="1">
                <a:solidFill>
                  <a:srgbClr val="00FFFF"/>
                </a:solidFill>
                <a:effectLst/>
                <a:latin typeface="Consolas" panose="020B0609020204030204" pitchFamily="49" charset="0"/>
              </a:rPr>
              <a:t>h_addr_list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a:t>
            </a:r>
            <a:r>
              <a:rPr lang="en-IN" sz="1400" b="0" dirty="0">
                <a:solidFill>
                  <a:srgbClr val="FFFFFF"/>
                </a:solidFill>
                <a:effectLst/>
                <a:latin typeface="Consolas" panose="020B0609020204030204" pitchFamily="49" charset="0"/>
              </a:rPr>
              <a:t>-&gt;</a:t>
            </a:r>
            <a:r>
              <a:rPr lang="en-IN" sz="1400" b="0" dirty="0" err="1">
                <a:solidFill>
                  <a:srgbClr val="00FFFF"/>
                </a:solidFill>
                <a:effectLst/>
                <a:latin typeface="Consolas" panose="020B0609020204030204" pitchFamily="49" charset="0"/>
              </a:rPr>
              <a:t>h_length</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htons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E1FF"/>
                </a:solidFill>
                <a:effectLst/>
                <a:latin typeface="Consolas" panose="020B0609020204030204" pitchFamily="49" charset="0"/>
              </a:rPr>
              <a:t>connect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"Connection Failed"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"currently 1 service is available-LCM of 4 Numbers</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56B6C2"/>
                </a:solidFill>
                <a:effectLst/>
                <a:latin typeface="Consolas" panose="020B0609020204030204" pitchFamily="49" charset="0"/>
              </a:rPr>
              <a:t>\</a:t>
            </a:r>
            <a:r>
              <a:rPr lang="en-IN" sz="1400" b="0" dirty="0" err="1">
                <a:solidFill>
                  <a:srgbClr val="56B6C2"/>
                </a:solidFill>
                <a:effectLst/>
                <a:latin typeface="Consolas" panose="020B0609020204030204" pitchFamily="49" charset="0"/>
              </a:rPr>
              <a:t>t</a:t>
            </a:r>
            <a:r>
              <a:rPr lang="en-IN" sz="1400" b="0" dirty="0" err="1">
                <a:solidFill>
                  <a:srgbClr val="C3E88D"/>
                </a:solidFill>
                <a:effectLst/>
                <a:latin typeface="Consolas" panose="020B0609020204030204" pitchFamily="49" charset="0"/>
              </a:rPr>
              <a:t>enter</a:t>
            </a:r>
            <a:r>
              <a:rPr lang="en-IN" sz="1400" b="0" dirty="0">
                <a:solidFill>
                  <a:srgbClr val="C3E88D"/>
                </a:solidFill>
                <a:effectLst/>
                <a:latin typeface="Consolas" panose="020B0609020204030204" pitchFamily="49" charset="0"/>
              </a:rPr>
              <a:t> the 4 numbers: "</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for</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4</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i</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scanf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a:t>
            </a:r>
            <a:r>
              <a:rPr lang="en-IN" sz="1400" b="0" dirty="0">
                <a:solidFill>
                  <a:srgbClr val="0AB0B3"/>
                </a:solidFill>
                <a:effectLst/>
                <a:latin typeface="Consolas" panose="020B0609020204030204" pitchFamily="49" charset="0"/>
              </a:rPr>
              <a:t>%d</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i</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write</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arg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writing"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ans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a:t>
            </a:r>
            <a:r>
              <a:rPr lang="en-IN" sz="1400" b="0" dirty="0">
                <a:solidFill>
                  <a:srgbClr val="00E1FF"/>
                </a:solidFill>
                <a:effectLst/>
                <a:latin typeface="Consolas" panose="020B0609020204030204" pitchFamily="49" charset="0"/>
              </a:rPr>
              <a:t>read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ans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n</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while reading"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printf</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"Server: LCM is </a:t>
            </a:r>
            <a:r>
              <a:rPr lang="en-IN" sz="1400" b="0" dirty="0">
                <a:solidFill>
                  <a:srgbClr val="0AB0B3"/>
                </a:solidFill>
                <a:effectLst/>
                <a:latin typeface="Consolas" panose="020B0609020204030204" pitchFamily="49" charset="0"/>
              </a:rPr>
              <a:t>%d</a:t>
            </a:r>
            <a:r>
              <a:rPr lang="en-IN" sz="1400" b="0" dirty="0">
                <a:solidFill>
                  <a:srgbClr val="56B6C2"/>
                </a:solidFill>
                <a:effectLst/>
                <a:latin typeface="Consolas" panose="020B0609020204030204" pitchFamily="49" charset="0"/>
              </a:rPr>
              <a:t>\n</a:t>
            </a:r>
            <a:r>
              <a:rPr lang="en-IN" sz="1400" b="0" dirty="0">
                <a:solidFill>
                  <a:srgbClr val="C3E88D"/>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ans</a:t>
            </a:r>
            <a:r>
              <a:rPr lang="en-IN" sz="14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5F41CA99-6CCE-459B-89E4-DE71AD2C4811}"/>
              </a:ext>
            </a:extLst>
          </p:cNvPr>
          <p:cNvSpPr txBox="1"/>
          <p:nvPr/>
        </p:nvSpPr>
        <p:spPr>
          <a:xfrm>
            <a:off x="121693" y="109182"/>
            <a:ext cx="6093724" cy="615553"/>
          </a:xfrm>
          <a:prstGeom prst="rect">
            <a:avLst/>
          </a:prstGeom>
          <a:noFill/>
          <a:ln>
            <a:solidFill>
              <a:schemeClr val="tx1"/>
            </a:solidFill>
            <a:prstDash val="dash"/>
          </a:ln>
        </p:spPr>
        <p:txBody>
          <a:bodyPr wrap="square">
            <a:spAutoFit/>
          </a:bodyPr>
          <a:lstStyle/>
          <a:p>
            <a:r>
              <a:rPr lang="en-IN" dirty="0"/>
              <a:t>Copy the given bytes of </a:t>
            </a:r>
            <a:r>
              <a:rPr lang="en-IN" sz="1600" dirty="0">
                <a:solidFill>
                  <a:srgbClr val="00FFFF"/>
                </a:solidFill>
                <a:latin typeface="Consolas" panose="020B0609020204030204" pitchFamily="49" charset="0"/>
              </a:rPr>
              <a:t>server-&gt;</a:t>
            </a:r>
            <a:r>
              <a:rPr lang="en-IN" sz="1600" dirty="0" err="1">
                <a:solidFill>
                  <a:srgbClr val="00FFFF"/>
                </a:solidFill>
                <a:latin typeface="Consolas" panose="020B0609020204030204" pitchFamily="49" charset="0"/>
              </a:rPr>
              <a:t>h_addr_list</a:t>
            </a:r>
            <a:r>
              <a:rPr lang="en-IN" sz="1600" dirty="0">
                <a:solidFill>
                  <a:srgbClr val="00FFFF"/>
                </a:solidFill>
                <a:latin typeface="Consolas" panose="020B0609020204030204" pitchFamily="49" charset="0"/>
              </a:rPr>
              <a:t>[0] </a:t>
            </a:r>
            <a:r>
              <a:rPr lang="en-IN" dirty="0"/>
              <a:t>to </a:t>
            </a:r>
            <a:r>
              <a:rPr lang="en-IN" sz="1600" dirty="0" err="1">
                <a:solidFill>
                  <a:srgbClr val="00FFFF"/>
                </a:solidFill>
                <a:latin typeface="Consolas" panose="020B0609020204030204" pitchFamily="49" charset="0"/>
              </a:rPr>
              <a:t>server_address.sin_addr.s_addr</a:t>
            </a:r>
            <a:r>
              <a:rPr lang="en-IN" sz="1600" dirty="0">
                <a:solidFill>
                  <a:srgbClr val="00FFFF"/>
                </a:solidFill>
                <a:latin typeface="Consolas" panose="020B0609020204030204" pitchFamily="49" charset="0"/>
              </a:rPr>
              <a:t>.</a:t>
            </a:r>
          </a:p>
        </p:txBody>
      </p:sp>
      <p:sp>
        <p:nvSpPr>
          <p:cNvPr id="8" name="TextBox 7">
            <a:extLst>
              <a:ext uri="{FF2B5EF4-FFF2-40B4-BE49-F238E27FC236}">
                <a16:creationId xmlns:a16="http://schemas.microsoft.com/office/drawing/2014/main" id="{2E1C1F62-B836-46BF-9518-CC238B3DE487}"/>
              </a:ext>
            </a:extLst>
          </p:cNvPr>
          <p:cNvSpPr txBox="1"/>
          <p:nvPr/>
        </p:nvSpPr>
        <p:spPr>
          <a:xfrm>
            <a:off x="121693" y="838916"/>
            <a:ext cx="6093724" cy="369332"/>
          </a:xfrm>
          <a:prstGeom prst="rect">
            <a:avLst/>
          </a:prstGeom>
          <a:noFill/>
          <a:ln>
            <a:solidFill>
              <a:schemeClr val="tx1"/>
            </a:solidFill>
            <a:prstDash val="dash"/>
          </a:ln>
        </p:spPr>
        <p:txBody>
          <a:bodyPr wrap="square">
            <a:spAutoFit/>
          </a:bodyPr>
          <a:lstStyle/>
          <a:p>
            <a:r>
              <a:rPr lang="en-IN" dirty="0"/>
              <a:t>Structure has been assigned the value of port number</a:t>
            </a:r>
          </a:p>
        </p:txBody>
      </p:sp>
      <p:sp>
        <p:nvSpPr>
          <p:cNvPr id="10" name="TextBox 9">
            <a:extLst>
              <a:ext uri="{FF2B5EF4-FFF2-40B4-BE49-F238E27FC236}">
                <a16:creationId xmlns:a16="http://schemas.microsoft.com/office/drawing/2014/main" id="{79DDB3D7-A4F4-4250-9CEB-75EF3156A38A}"/>
              </a:ext>
            </a:extLst>
          </p:cNvPr>
          <p:cNvSpPr txBox="1"/>
          <p:nvPr/>
        </p:nvSpPr>
        <p:spPr>
          <a:xfrm>
            <a:off x="121693" y="1322429"/>
            <a:ext cx="6093724" cy="1200329"/>
          </a:xfrm>
          <a:prstGeom prst="rect">
            <a:avLst/>
          </a:prstGeom>
          <a:noFill/>
          <a:ln>
            <a:solidFill>
              <a:schemeClr val="tx1"/>
            </a:solidFill>
            <a:prstDash val="dash"/>
          </a:ln>
        </p:spPr>
        <p:txBody>
          <a:bodyPr wrap="square">
            <a:spAutoFit/>
          </a:bodyPr>
          <a:lstStyle/>
          <a:p>
            <a:r>
              <a:rPr lang="en-US" b="0" i="0" dirty="0">
                <a:effectLst/>
                <a:latin typeface="urw-din"/>
              </a:rPr>
              <a:t>The </a:t>
            </a:r>
            <a:r>
              <a:rPr lang="en-US" b="0" i="0" dirty="0">
                <a:solidFill>
                  <a:schemeClr val="accent4"/>
                </a:solidFill>
                <a:effectLst/>
                <a:latin typeface="Consolas" panose="020B0609020204030204" pitchFamily="49" charset="0"/>
              </a:rPr>
              <a:t>connect() </a:t>
            </a:r>
            <a:r>
              <a:rPr lang="en-US" b="0" i="0" dirty="0">
                <a:effectLst/>
                <a:latin typeface="urw-din"/>
              </a:rPr>
              <a:t>system call connects the socket referred to by the file descriptor </a:t>
            </a:r>
            <a:r>
              <a:rPr lang="en-IN" sz="1800" b="0" dirty="0" err="1">
                <a:solidFill>
                  <a:srgbClr val="00FFFF"/>
                </a:solidFill>
                <a:effectLst/>
                <a:latin typeface="Consolas" panose="020B0609020204030204" pitchFamily="49" charset="0"/>
              </a:rPr>
              <a:t>sockfd</a:t>
            </a:r>
            <a:r>
              <a:rPr lang="en-US" b="0" i="0" dirty="0">
                <a:effectLst/>
                <a:latin typeface="urw-din"/>
              </a:rPr>
              <a:t> to the address specified by </a:t>
            </a:r>
            <a:r>
              <a:rPr lang="en-IN" sz="1800" b="0" dirty="0" err="1">
                <a:solidFill>
                  <a:srgbClr val="00FFFF"/>
                </a:solidFill>
                <a:effectLst/>
                <a:latin typeface="Consolas" panose="020B0609020204030204" pitchFamily="49" charset="0"/>
              </a:rPr>
              <a:t>server_address</a:t>
            </a:r>
            <a:r>
              <a:rPr lang="en-US" b="0" i="0" dirty="0">
                <a:effectLst/>
                <a:latin typeface="urw-din"/>
              </a:rPr>
              <a:t>. Server’s address and port is specified in </a:t>
            </a:r>
            <a:r>
              <a:rPr lang="en-US" b="0" i="0" dirty="0" err="1">
                <a:effectLst/>
                <a:latin typeface="urw-din"/>
              </a:rPr>
              <a:t>addr</a:t>
            </a:r>
            <a:r>
              <a:rPr lang="en-US" b="0" i="0" dirty="0">
                <a:effectLst/>
                <a:latin typeface="urw-din"/>
              </a:rPr>
              <a:t>.</a:t>
            </a:r>
            <a:endParaRPr lang="en-IN" dirty="0"/>
          </a:p>
        </p:txBody>
      </p:sp>
      <p:sp>
        <p:nvSpPr>
          <p:cNvPr id="12" name="TextBox 11">
            <a:extLst>
              <a:ext uri="{FF2B5EF4-FFF2-40B4-BE49-F238E27FC236}">
                <a16:creationId xmlns:a16="http://schemas.microsoft.com/office/drawing/2014/main" id="{C99F2A71-051D-4DB1-8560-7425414BF061}"/>
              </a:ext>
            </a:extLst>
          </p:cNvPr>
          <p:cNvSpPr txBox="1"/>
          <p:nvPr/>
        </p:nvSpPr>
        <p:spPr>
          <a:xfrm>
            <a:off x="121693" y="2782669"/>
            <a:ext cx="6093724" cy="646331"/>
          </a:xfrm>
          <a:prstGeom prst="rect">
            <a:avLst/>
          </a:prstGeom>
          <a:noFill/>
          <a:ln>
            <a:solidFill>
              <a:schemeClr val="tx1"/>
            </a:solidFill>
            <a:prstDash val="dash"/>
          </a:ln>
        </p:spPr>
        <p:txBody>
          <a:bodyPr wrap="square">
            <a:spAutoFit/>
          </a:bodyPr>
          <a:lstStyle/>
          <a:p>
            <a:r>
              <a:rPr lang="en-IN" dirty="0"/>
              <a:t>Since currently we can calculate lcm of 4 integers so 4 integers are being scanned by the user</a:t>
            </a:r>
          </a:p>
        </p:txBody>
      </p:sp>
      <p:sp>
        <p:nvSpPr>
          <p:cNvPr id="14" name="TextBox 13">
            <a:extLst>
              <a:ext uri="{FF2B5EF4-FFF2-40B4-BE49-F238E27FC236}">
                <a16:creationId xmlns:a16="http://schemas.microsoft.com/office/drawing/2014/main" id="{457A4857-34D8-406B-AA6E-C7CC6B95E8BC}"/>
              </a:ext>
            </a:extLst>
          </p:cNvPr>
          <p:cNvSpPr txBox="1"/>
          <p:nvPr/>
        </p:nvSpPr>
        <p:spPr>
          <a:xfrm>
            <a:off x="121693" y="4658408"/>
            <a:ext cx="6093724" cy="1754326"/>
          </a:xfrm>
          <a:prstGeom prst="rect">
            <a:avLst/>
          </a:prstGeom>
          <a:noFill/>
          <a:ln>
            <a:solidFill>
              <a:schemeClr val="tx1"/>
            </a:solidFill>
            <a:prstDash val="dash"/>
          </a:ln>
        </p:spPr>
        <p:txBody>
          <a:bodyPr wrap="square">
            <a:spAutoFit/>
          </a:bodyPr>
          <a:lstStyle/>
          <a:p>
            <a:r>
              <a:rPr lang="en-IN" dirty="0"/>
              <a:t>Reads the answer from the socket, if there is any error then prints it and exit.</a:t>
            </a:r>
          </a:p>
          <a:p>
            <a:endParaRPr lang="en-IN" dirty="0"/>
          </a:p>
          <a:p>
            <a:endParaRPr lang="en-IN" dirty="0"/>
          </a:p>
          <a:p>
            <a:r>
              <a:rPr lang="en-IN" dirty="0"/>
              <a:t>Prints the value of lcm that had received from server through socket connection.</a:t>
            </a:r>
          </a:p>
        </p:txBody>
      </p:sp>
      <p:cxnSp>
        <p:nvCxnSpPr>
          <p:cNvPr id="15" name="Straight Connector 14">
            <a:extLst>
              <a:ext uri="{FF2B5EF4-FFF2-40B4-BE49-F238E27FC236}">
                <a16:creationId xmlns:a16="http://schemas.microsoft.com/office/drawing/2014/main" id="{29B8FEB5-A487-433C-87F3-9ED2A604931C}"/>
              </a:ext>
            </a:extLst>
          </p:cNvPr>
          <p:cNvCxnSpPr>
            <a:cxnSpLocks/>
            <a:endCxn id="16" idx="1"/>
          </p:cNvCxnSpPr>
          <p:nvPr/>
        </p:nvCxnSpPr>
        <p:spPr>
          <a:xfrm>
            <a:off x="6215417" y="413030"/>
            <a:ext cx="225187" cy="322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Left Bracket 15">
            <a:extLst>
              <a:ext uri="{FF2B5EF4-FFF2-40B4-BE49-F238E27FC236}">
                <a16:creationId xmlns:a16="http://schemas.microsoft.com/office/drawing/2014/main" id="{42477360-365E-4997-8CEB-EC9B84A1B42D}"/>
              </a:ext>
            </a:extLst>
          </p:cNvPr>
          <p:cNvSpPr/>
          <p:nvPr/>
        </p:nvSpPr>
        <p:spPr>
          <a:xfrm>
            <a:off x="6440604" y="113411"/>
            <a:ext cx="122833" cy="66371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2B35C879-75C6-4438-B2CA-517194E155B8}"/>
              </a:ext>
            </a:extLst>
          </p:cNvPr>
          <p:cNvCxnSpPr>
            <a:cxnSpLocks/>
            <a:stCxn id="8" idx="3"/>
            <a:endCxn id="19" idx="1"/>
          </p:cNvCxnSpPr>
          <p:nvPr/>
        </p:nvCxnSpPr>
        <p:spPr>
          <a:xfrm flipV="1">
            <a:off x="6215417" y="919878"/>
            <a:ext cx="225187" cy="1037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27559E01-C561-4A7C-B474-71F4CFD04959}"/>
              </a:ext>
            </a:extLst>
          </p:cNvPr>
          <p:cNvSpPr/>
          <p:nvPr/>
        </p:nvSpPr>
        <p:spPr>
          <a:xfrm>
            <a:off x="6440604" y="863443"/>
            <a:ext cx="122833" cy="11287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5CBDE379-B59B-44D6-9E22-9BFE0B8BC26E}"/>
              </a:ext>
            </a:extLst>
          </p:cNvPr>
          <p:cNvCxnSpPr>
            <a:cxnSpLocks/>
            <a:stCxn id="10" idx="3"/>
            <a:endCxn id="22" idx="1"/>
          </p:cNvCxnSpPr>
          <p:nvPr/>
        </p:nvCxnSpPr>
        <p:spPr>
          <a:xfrm flipV="1">
            <a:off x="6215417" y="1576388"/>
            <a:ext cx="217366" cy="3462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C2188FD6-1F18-445C-B0E8-A3F32DDFE705}"/>
              </a:ext>
            </a:extLst>
          </p:cNvPr>
          <p:cNvSpPr/>
          <p:nvPr/>
        </p:nvSpPr>
        <p:spPr>
          <a:xfrm>
            <a:off x="6432783" y="1057275"/>
            <a:ext cx="122833" cy="1038225"/>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1C566B10-AA95-4787-B02B-88172A4A2309}"/>
              </a:ext>
            </a:extLst>
          </p:cNvPr>
          <p:cNvCxnSpPr>
            <a:cxnSpLocks/>
            <a:stCxn id="12" idx="3"/>
            <a:endCxn id="26" idx="1"/>
          </p:cNvCxnSpPr>
          <p:nvPr/>
        </p:nvCxnSpPr>
        <p:spPr>
          <a:xfrm flipV="1">
            <a:off x="6215417" y="2867025"/>
            <a:ext cx="217366" cy="2388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Left Bracket 25">
            <a:extLst>
              <a:ext uri="{FF2B5EF4-FFF2-40B4-BE49-F238E27FC236}">
                <a16:creationId xmlns:a16="http://schemas.microsoft.com/office/drawing/2014/main" id="{99150F8E-682E-441B-811A-21464873D756}"/>
              </a:ext>
            </a:extLst>
          </p:cNvPr>
          <p:cNvSpPr/>
          <p:nvPr/>
        </p:nvSpPr>
        <p:spPr>
          <a:xfrm>
            <a:off x="6432783" y="2176462"/>
            <a:ext cx="122833" cy="138112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ppt-2-slide-13">
            <a:hlinkClick r:id="" action="ppaction://media"/>
            <a:extLst>
              <a:ext uri="{FF2B5EF4-FFF2-40B4-BE49-F238E27FC236}">
                <a16:creationId xmlns:a16="http://schemas.microsoft.com/office/drawing/2014/main" id="{1EDA10E1-CADE-4334-B6F3-A541A92639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4203" y="6233936"/>
            <a:ext cx="609600" cy="609600"/>
          </a:xfrm>
          <a:prstGeom prst="rect">
            <a:avLst/>
          </a:prstGeom>
        </p:spPr>
      </p:pic>
    </p:spTree>
    <p:extLst>
      <p:ext uri="{BB962C8B-B14F-4D97-AF65-F5344CB8AC3E}">
        <p14:creationId xmlns:p14="http://schemas.microsoft.com/office/powerpoint/2010/main" val="636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0CB035-B614-4F45-BD5A-A8DFB8745564}"/>
              </a:ext>
            </a:extLst>
          </p:cNvPr>
          <p:cNvGrpSpPr/>
          <p:nvPr/>
        </p:nvGrpSpPr>
        <p:grpSpPr>
          <a:xfrm>
            <a:off x="1" y="1494972"/>
            <a:ext cx="8969828" cy="5363028"/>
            <a:chOff x="-548507" y="477868"/>
            <a:chExt cx="11570449" cy="6357177"/>
          </a:xfrm>
        </p:grpSpPr>
        <p:sp>
          <p:nvSpPr>
            <p:cNvPr id="4" name="Freeform: Shape 3">
              <a:extLst>
                <a:ext uri="{FF2B5EF4-FFF2-40B4-BE49-F238E27FC236}">
                  <a16:creationId xmlns:a16="http://schemas.microsoft.com/office/drawing/2014/main" id="{CCF159F3-1207-4DAE-BA8D-AD353A6E6F7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878EB5A-F848-4D23-89DF-D120700B56C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889C9A1-C10A-4F4A-AC40-75EA016981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72CE4A6-B5CB-4261-A983-492CC71FB85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16ED9C5-8999-4F46-8DE3-A12AF52942A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A7B93816-14D5-4F77-B0A4-30B9531B715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F2425A79-0176-4ED4-B47F-6C257BA543A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D4D3877-5D65-465A-B118-1B171565800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E791E4A-E707-4161-AA84-9F2719D23A54}"/>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26831BB7-AD61-497D-9C13-90E84BFC1A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5038177-5756-4BC5-A668-EA7539B5AEC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08B9071-BD80-48D9-AEDF-E2EE43D257E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Text Placeholder 1">
            <a:extLst>
              <a:ext uri="{FF2B5EF4-FFF2-40B4-BE49-F238E27FC236}">
                <a16:creationId xmlns:a16="http://schemas.microsoft.com/office/drawing/2014/main" id="{85551CE7-91D5-4D13-9057-44501313845E}"/>
              </a:ext>
            </a:extLst>
          </p:cNvPr>
          <p:cNvSpPr txBox="1">
            <a:spLocks/>
          </p:cNvSpPr>
          <p:nvPr/>
        </p:nvSpPr>
        <p:spPr>
          <a:xfrm>
            <a:off x="6559881" y="3026918"/>
            <a:ext cx="55964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3. Output Screenshots</a:t>
            </a:r>
          </a:p>
        </p:txBody>
      </p:sp>
    </p:spTree>
    <p:extLst>
      <p:ext uri="{BB962C8B-B14F-4D97-AF65-F5344CB8AC3E}">
        <p14:creationId xmlns:p14="http://schemas.microsoft.com/office/powerpoint/2010/main" val="380317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8E4C6-46A3-497D-980E-5D54C464A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7740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6A9C41-CC07-444D-BD8A-37CF043FF223}"/>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F31086D-C264-4493-A990-2756F26B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99035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a:hlinkClick r:id="" action="ppaction://media"/>
            <a:extLst>
              <a:ext uri="{FF2B5EF4-FFF2-40B4-BE49-F238E27FC236}">
                <a16:creationId xmlns:a16="http://schemas.microsoft.com/office/drawing/2014/main" id="{76BB4B67-49CA-4889-A6AC-FE204027D4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7869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169346"/>
            <a:ext cx="12191999" cy="2215991"/>
          </a:xfrm>
          <a:prstGeom prst="rect">
            <a:avLst/>
          </a:prstGeom>
          <a:noFill/>
        </p:spPr>
        <p:txBody>
          <a:bodyPr wrap="square" rtlCol="0" anchor="ctr">
            <a:spAutoFit/>
          </a:bodyPr>
          <a:lstStyle/>
          <a:p>
            <a:pPr algn="ctr"/>
            <a:r>
              <a:rPr lang="en-US" altLang="ko-KR"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THANK YOU</a:t>
            </a:r>
            <a:endParaRPr lang="ko-KR" altLang="en-US"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ABF4D6E-E364-43D9-8969-0F02CE3DF7DF}"/>
              </a:ext>
            </a:extLst>
          </p:cNvPr>
          <p:cNvSpPr txBox="1"/>
          <p:nvPr/>
        </p:nvSpPr>
        <p:spPr>
          <a:xfrm>
            <a:off x="8811435" y="0"/>
            <a:ext cx="3380565"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Question 2</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2" name="TextBox 1">
            <a:extLst>
              <a:ext uri="{FF2B5EF4-FFF2-40B4-BE49-F238E27FC236}">
                <a16:creationId xmlns:a16="http://schemas.microsoft.com/office/drawing/2014/main" id="{A1A67C0C-D15B-47F8-A08E-5F49B9A4708E}"/>
              </a:ext>
            </a:extLst>
          </p:cNvPr>
          <p:cNvSpPr txBox="1"/>
          <p:nvPr/>
        </p:nvSpPr>
        <p:spPr>
          <a:xfrm>
            <a:off x="4607169" y="920621"/>
            <a:ext cx="7584831" cy="5632311"/>
          </a:xfrm>
          <a:prstGeom prst="rect">
            <a:avLst/>
          </a:prstGeom>
          <a:noFill/>
        </p:spPr>
        <p:txBody>
          <a:bodyPr wrap="square" rtlCol="0">
            <a:spAutoFit/>
          </a:bodyPr>
          <a:lstStyle/>
          <a:p>
            <a:r>
              <a:rPr lang="en-US" sz="2000" dirty="0">
                <a:latin typeface="Consolas" panose="020B0609020204030204" pitchFamily="49" charset="0"/>
              </a:rPr>
              <a:t>Two processes can communicate using shared memory. Similarly they can communicate using a</a:t>
            </a:r>
          </a:p>
          <a:p>
            <a:r>
              <a:rPr lang="en-US" sz="2000" dirty="0">
                <a:latin typeface="Consolas" panose="020B0609020204030204" pitchFamily="49" charset="0"/>
              </a:rPr>
              <a:t>‘socket’. </a:t>
            </a:r>
          </a:p>
          <a:p>
            <a:r>
              <a:rPr lang="en-US" sz="2000" dirty="0">
                <a:latin typeface="Consolas" panose="020B0609020204030204" pitchFamily="49" charset="0"/>
              </a:rPr>
              <a:t>Socket based inter-process communication is more powerful than shared memory based</a:t>
            </a:r>
          </a:p>
          <a:p>
            <a:r>
              <a:rPr lang="en-US" sz="2000" dirty="0">
                <a:latin typeface="Consolas" panose="020B0609020204030204" pitchFamily="49" charset="0"/>
              </a:rPr>
              <a:t>communication as it gives you the power to enable communication between two processes</a:t>
            </a:r>
          </a:p>
          <a:p>
            <a:r>
              <a:rPr lang="en-US" sz="2000" dirty="0">
                <a:latin typeface="Consolas" panose="020B0609020204030204" pitchFamily="49" charset="0"/>
              </a:rPr>
              <a:t>running even on two different physical computers (connected by a LAN/WLAN). Study the pages</a:t>
            </a:r>
          </a:p>
          <a:p>
            <a:r>
              <a:rPr lang="en-US" sz="2000" dirty="0">
                <a:latin typeface="Consolas" panose="020B0609020204030204" pitchFamily="49" charset="0"/>
              </a:rPr>
              <a:t>p. No. 48 - p. No. 51 of Unix System Programming Part-II (“Prog-II.pdf”) document to learn</a:t>
            </a:r>
          </a:p>
          <a:p>
            <a:r>
              <a:rPr lang="en-US" sz="2000" dirty="0">
                <a:latin typeface="Consolas" panose="020B0609020204030204" pitchFamily="49" charset="0"/>
              </a:rPr>
              <a:t>socket programming.</a:t>
            </a:r>
          </a:p>
          <a:p>
            <a:r>
              <a:rPr lang="en-US" sz="2000" dirty="0">
                <a:latin typeface="Consolas" panose="020B0609020204030204" pitchFamily="49" charset="0"/>
              </a:rPr>
              <a:t>Now, implement a client-server project where the client and server should communicate</a:t>
            </a:r>
          </a:p>
          <a:p>
            <a:r>
              <a:rPr lang="en-US" sz="2000" dirty="0">
                <a:latin typeface="Consolas" panose="020B0609020204030204" pitchFamily="49" charset="0"/>
              </a:rPr>
              <a:t>using sockets. Server should provide a computing service which a client / clients can request.</a:t>
            </a:r>
          </a:p>
          <a:p>
            <a:endParaRPr lang="en-US" sz="2000" dirty="0">
              <a:latin typeface="Consolas" panose="020B0609020204030204" pitchFamily="49" charset="0"/>
            </a:endParaRPr>
          </a:p>
          <a:p>
            <a:r>
              <a:rPr lang="en-US" sz="2000" dirty="0">
                <a:solidFill>
                  <a:schemeClr val="accent5"/>
                </a:solidFill>
                <a:latin typeface="Consolas" panose="020B0609020204030204" pitchFamily="49" charset="0"/>
              </a:rPr>
              <a:t>Service: Calculate the LCM of 4 given integers</a:t>
            </a:r>
            <a:endParaRPr lang="en-IN" sz="2000" dirty="0">
              <a:solidFill>
                <a:schemeClr val="accent5"/>
              </a:solidFill>
              <a:latin typeface="Consolas" panose="020B0609020204030204" pitchFamily="49" charset="0"/>
            </a:endParaRPr>
          </a:p>
        </p:txBody>
      </p:sp>
    </p:spTree>
    <p:extLst>
      <p:ext uri="{BB962C8B-B14F-4D97-AF65-F5344CB8AC3E}">
        <p14:creationId xmlns:p14="http://schemas.microsoft.com/office/powerpoint/2010/main" val="252827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09401" y="1078329"/>
            <a:ext cx="11573197" cy="724247"/>
          </a:xfrm>
        </p:spPr>
        <p:txBody>
          <a:bodyPr/>
          <a:lstStyle/>
          <a:p>
            <a:r>
              <a:rPr lang="en-US" dirty="0"/>
              <a:t>Group - 6</a:t>
            </a:r>
          </a:p>
        </p:txBody>
      </p:sp>
      <p:grpSp>
        <p:nvGrpSpPr>
          <p:cNvPr id="19" name="Group 18">
            <a:extLst>
              <a:ext uri="{FF2B5EF4-FFF2-40B4-BE49-F238E27FC236}">
                <a16:creationId xmlns:a16="http://schemas.microsoft.com/office/drawing/2014/main" id="{7D97FAD5-94B0-4457-BD41-A9DBB9B74DC3}"/>
              </a:ext>
            </a:extLst>
          </p:cNvPr>
          <p:cNvGrpSpPr/>
          <p:nvPr/>
        </p:nvGrpSpPr>
        <p:grpSpPr>
          <a:xfrm>
            <a:off x="4997329" y="4561100"/>
            <a:ext cx="2197343" cy="1476409"/>
            <a:chOff x="884392" y="3806224"/>
            <a:chExt cx="2292846" cy="1493513"/>
          </a:xfrm>
        </p:grpSpPr>
        <p:grpSp>
          <p:nvGrpSpPr>
            <p:cNvPr id="3" name="그룹 4">
              <a:extLst>
                <a:ext uri="{FF2B5EF4-FFF2-40B4-BE49-F238E27FC236}">
                  <a16:creationId xmlns:a16="http://schemas.microsoft.com/office/drawing/2014/main" id="{3BF3796F-A5F7-4EDC-B144-6A0732630A7C}"/>
                </a:ext>
              </a:extLst>
            </p:cNvPr>
            <p:cNvGrpSpPr/>
            <p:nvPr/>
          </p:nvGrpSpPr>
          <p:grpSpPr>
            <a:xfrm>
              <a:off x="884392" y="3806224"/>
              <a:ext cx="2292846" cy="1493513"/>
              <a:chOff x="919228" y="3823327"/>
              <a:chExt cx="2292846" cy="2213593"/>
            </a:xfrm>
          </p:grpSpPr>
          <p:sp>
            <p:nvSpPr>
              <p:cNvPr id="4" name="Rectangle 3">
                <a:extLst>
                  <a:ext uri="{FF2B5EF4-FFF2-40B4-BE49-F238E27FC236}">
                    <a16:creationId xmlns:a16="http://schemas.microsoft.com/office/drawing/2014/main" id="{93738039-3089-4420-8854-BE1A976F2797}"/>
                  </a:ext>
                </a:extLst>
              </p:cNvPr>
              <p:cNvSpPr/>
              <p:nvPr userDrawn="1"/>
            </p:nvSpPr>
            <p:spPr>
              <a:xfrm>
                <a:off x="919228" y="3823327"/>
                <a:ext cx="2292846"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95DC914D-08B3-4B0D-9CA0-6F86CB424878}"/>
                  </a:ext>
                </a:extLst>
              </p:cNvPr>
              <p:cNvSpPr/>
              <p:nvPr userDrawn="1"/>
            </p:nvSpPr>
            <p:spPr>
              <a:xfrm>
                <a:off x="919228"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B2F77D19-650D-4C17-8114-3CC5905DC5A9}"/>
                  </a:ext>
                </a:extLst>
              </p:cNvPr>
              <p:cNvSpPr/>
              <p:nvPr userDrawn="1"/>
            </p:nvSpPr>
            <p:spPr>
              <a:xfrm>
                <a:off x="919228"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1" name="Text Placeholder 4">
              <a:extLst>
                <a:ext uri="{FF2B5EF4-FFF2-40B4-BE49-F238E27FC236}">
                  <a16:creationId xmlns:a16="http://schemas.microsoft.com/office/drawing/2014/main" id="{9402A76C-627E-4910-952B-9617234E0EAB}"/>
                </a:ext>
              </a:extLst>
            </p:cNvPr>
            <p:cNvSpPr txBox="1">
              <a:spLocks/>
            </p:cNvSpPr>
            <p:nvPr/>
          </p:nvSpPr>
          <p:spPr>
            <a:xfrm>
              <a:off x="1023208"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Avneesh </a:t>
              </a:r>
              <a:r>
                <a:rPr lang="en-US" altLang="ko-KR" dirty="0">
                  <a:solidFill>
                    <a:schemeClr val="accent1"/>
                  </a:solidFill>
                </a:rPr>
                <a:t>Kumar</a:t>
              </a:r>
            </a:p>
          </p:txBody>
        </p:sp>
        <p:sp>
          <p:nvSpPr>
            <p:cNvPr id="32" name="Text Placeholder 5">
              <a:extLst>
                <a:ext uri="{FF2B5EF4-FFF2-40B4-BE49-F238E27FC236}">
                  <a16:creationId xmlns:a16="http://schemas.microsoft.com/office/drawing/2014/main" id="{3992B2FA-7D4A-4754-8829-86828462B6F3}"/>
                </a:ext>
              </a:extLst>
            </p:cNvPr>
            <p:cNvSpPr txBox="1">
              <a:spLocks/>
            </p:cNvSpPr>
            <p:nvPr/>
          </p:nvSpPr>
          <p:spPr>
            <a:xfrm>
              <a:off x="1023208"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IIB2019010</a:t>
              </a:r>
            </a:p>
          </p:txBody>
        </p:sp>
      </p:grpSp>
      <p:grpSp>
        <p:nvGrpSpPr>
          <p:cNvPr id="21" name="Group 20">
            <a:extLst>
              <a:ext uri="{FF2B5EF4-FFF2-40B4-BE49-F238E27FC236}">
                <a16:creationId xmlns:a16="http://schemas.microsoft.com/office/drawing/2014/main" id="{B81C8112-C777-499E-AABD-6AAB47FA9752}"/>
              </a:ext>
            </a:extLst>
          </p:cNvPr>
          <p:cNvGrpSpPr/>
          <p:nvPr/>
        </p:nvGrpSpPr>
        <p:grpSpPr>
          <a:xfrm>
            <a:off x="8578074" y="4561100"/>
            <a:ext cx="2197344" cy="1476409"/>
            <a:chOff x="3590890" y="3823328"/>
            <a:chExt cx="2292846" cy="1476409"/>
          </a:xfrm>
        </p:grpSpPr>
        <p:grpSp>
          <p:nvGrpSpPr>
            <p:cNvPr id="7" name="그룹 1">
              <a:extLst>
                <a:ext uri="{FF2B5EF4-FFF2-40B4-BE49-F238E27FC236}">
                  <a16:creationId xmlns:a16="http://schemas.microsoft.com/office/drawing/2014/main" id="{E68B0C68-5B7E-4146-AA32-693C82EE7D9E}"/>
                </a:ext>
              </a:extLst>
            </p:cNvPr>
            <p:cNvGrpSpPr/>
            <p:nvPr/>
          </p:nvGrpSpPr>
          <p:grpSpPr>
            <a:xfrm>
              <a:off x="3590890" y="3823328"/>
              <a:ext cx="2292846" cy="1476409"/>
              <a:chOff x="3362631" y="3823327"/>
              <a:chExt cx="2292846" cy="2213593"/>
            </a:xfrm>
          </p:grpSpPr>
          <p:sp>
            <p:nvSpPr>
              <p:cNvPr id="8" name="Rectangle 7">
                <a:extLst>
                  <a:ext uri="{FF2B5EF4-FFF2-40B4-BE49-F238E27FC236}">
                    <a16:creationId xmlns:a16="http://schemas.microsoft.com/office/drawing/2014/main" id="{2E88D10F-8CA9-4B7D-A334-ABAC7F9C1298}"/>
                  </a:ext>
                </a:extLst>
              </p:cNvPr>
              <p:cNvSpPr/>
              <p:nvPr userDrawn="1"/>
            </p:nvSpPr>
            <p:spPr>
              <a:xfrm>
                <a:off x="3362631" y="3823327"/>
                <a:ext cx="2292846"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C1E88377-6DC3-4204-9110-E0747AA1D88F}"/>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9">
                <a:extLst>
                  <a:ext uri="{FF2B5EF4-FFF2-40B4-BE49-F238E27FC236}">
                    <a16:creationId xmlns:a16="http://schemas.microsoft.com/office/drawing/2014/main" id="{BC1ACE0A-7353-470B-8341-E84CEB5FBBC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4" name="Text Placeholder 9">
              <a:extLst>
                <a:ext uri="{FF2B5EF4-FFF2-40B4-BE49-F238E27FC236}">
                  <a16:creationId xmlns:a16="http://schemas.microsoft.com/office/drawing/2014/main" id="{56B09660-A026-4794-AF98-4905B0989EFD}"/>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err="1"/>
                <a:t>Divy</a:t>
              </a:r>
              <a:r>
                <a:rPr lang="en-US" altLang="ko-KR" dirty="0"/>
                <a:t> </a:t>
              </a:r>
              <a:r>
                <a:rPr lang="en-US" altLang="ko-KR" dirty="0">
                  <a:solidFill>
                    <a:schemeClr val="accent2"/>
                  </a:solidFill>
                </a:rPr>
                <a:t>Agarwal</a:t>
              </a:r>
              <a:endParaRPr lang="en-US" dirty="0">
                <a:solidFill>
                  <a:schemeClr val="accent2"/>
                </a:solidFill>
              </a:endParaRPr>
            </a:p>
          </p:txBody>
        </p:sp>
        <p:sp>
          <p:nvSpPr>
            <p:cNvPr id="35" name="Text Placeholder 10">
              <a:extLst>
                <a:ext uri="{FF2B5EF4-FFF2-40B4-BE49-F238E27FC236}">
                  <a16:creationId xmlns:a16="http://schemas.microsoft.com/office/drawing/2014/main" id="{1A8D4BAD-AB3B-46EA-B625-A98F1321128C}"/>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IIT2019211</a:t>
              </a:r>
              <a:endParaRPr lang="en-US" dirty="0"/>
            </a:p>
          </p:txBody>
        </p:sp>
      </p:grpSp>
      <p:grpSp>
        <p:nvGrpSpPr>
          <p:cNvPr id="43" name="Group 42">
            <a:extLst>
              <a:ext uri="{FF2B5EF4-FFF2-40B4-BE49-F238E27FC236}">
                <a16:creationId xmlns:a16="http://schemas.microsoft.com/office/drawing/2014/main" id="{8B6516E1-63F2-4298-879D-890FBA796DA1}"/>
              </a:ext>
            </a:extLst>
          </p:cNvPr>
          <p:cNvGrpSpPr/>
          <p:nvPr/>
        </p:nvGrpSpPr>
        <p:grpSpPr>
          <a:xfrm>
            <a:off x="1416584" y="4561100"/>
            <a:ext cx="2197344" cy="1476409"/>
            <a:chOff x="6297388" y="3823328"/>
            <a:chExt cx="2292846" cy="1476409"/>
          </a:xfrm>
        </p:grpSpPr>
        <p:grpSp>
          <p:nvGrpSpPr>
            <p:cNvPr id="15" name="그룹 2">
              <a:extLst>
                <a:ext uri="{FF2B5EF4-FFF2-40B4-BE49-F238E27FC236}">
                  <a16:creationId xmlns:a16="http://schemas.microsoft.com/office/drawing/2014/main" id="{8EC8981E-8DA1-4961-B18B-FAD57EA0ABCF}"/>
                </a:ext>
              </a:extLst>
            </p:cNvPr>
            <p:cNvGrpSpPr/>
            <p:nvPr/>
          </p:nvGrpSpPr>
          <p:grpSpPr>
            <a:xfrm>
              <a:off x="6297388" y="3823328"/>
              <a:ext cx="2292846" cy="1476409"/>
              <a:chOff x="6200676" y="3823327"/>
              <a:chExt cx="2292846" cy="2213593"/>
            </a:xfrm>
          </p:grpSpPr>
          <p:sp>
            <p:nvSpPr>
              <p:cNvPr id="16" name="Rectangle 15">
                <a:extLst>
                  <a:ext uri="{FF2B5EF4-FFF2-40B4-BE49-F238E27FC236}">
                    <a16:creationId xmlns:a16="http://schemas.microsoft.com/office/drawing/2014/main" id="{4217E321-ECAB-4F54-876D-8E36143F1F1A}"/>
                  </a:ext>
                </a:extLst>
              </p:cNvPr>
              <p:cNvSpPr/>
              <p:nvPr userDrawn="1"/>
            </p:nvSpPr>
            <p:spPr>
              <a:xfrm>
                <a:off x="6200676" y="3823327"/>
                <a:ext cx="229284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6">
                <a:extLst>
                  <a:ext uri="{FF2B5EF4-FFF2-40B4-BE49-F238E27FC236}">
                    <a16:creationId xmlns:a16="http://schemas.microsoft.com/office/drawing/2014/main" id="{63AAD522-069C-4423-9695-77FE822062AA}"/>
                  </a:ext>
                </a:extLst>
              </p:cNvPr>
              <p:cNvSpPr/>
              <p:nvPr userDrawn="1"/>
            </p:nvSpPr>
            <p:spPr>
              <a:xfrm>
                <a:off x="6200676"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17">
                <a:extLst>
                  <a:ext uri="{FF2B5EF4-FFF2-40B4-BE49-F238E27FC236}">
                    <a16:creationId xmlns:a16="http://schemas.microsoft.com/office/drawing/2014/main" id="{8E5C730E-5624-4BC1-8D7F-09E7C7541BB5}"/>
                  </a:ext>
                </a:extLst>
              </p:cNvPr>
              <p:cNvSpPr/>
              <p:nvPr userDrawn="1"/>
            </p:nvSpPr>
            <p:spPr>
              <a:xfrm>
                <a:off x="6200676"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7" name="Text Placeholder 14">
              <a:extLst>
                <a:ext uri="{FF2B5EF4-FFF2-40B4-BE49-F238E27FC236}">
                  <a16:creationId xmlns:a16="http://schemas.microsoft.com/office/drawing/2014/main" id="{170B49CB-62E5-4C8C-986F-DE18455200E0}"/>
                </a:ext>
              </a:extLst>
            </p:cNvPr>
            <p:cNvSpPr txBox="1">
              <a:spLocks/>
            </p:cNvSpPr>
            <p:nvPr/>
          </p:nvSpPr>
          <p:spPr>
            <a:xfrm>
              <a:off x="6459676"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Ambika </a:t>
              </a:r>
              <a:r>
                <a:rPr lang="en-US" altLang="ko-KR" dirty="0">
                  <a:solidFill>
                    <a:schemeClr val="accent3"/>
                  </a:solidFill>
                </a:rPr>
                <a:t>Singh</a:t>
              </a:r>
              <a:r>
                <a:rPr lang="en-US" altLang="ko-KR" dirty="0"/>
                <a:t> </a:t>
              </a:r>
              <a:endParaRPr lang="en-US" dirty="0">
                <a:solidFill>
                  <a:schemeClr val="accent3"/>
                </a:solidFill>
              </a:endParaRPr>
            </a:p>
          </p:txBody>
        </p:sp>
        <p:sp>
          <p:nvSpPr>
            <p:cNvPr id="38" name="Text Placeholder 15">
              <a:extLst>
                <a:ext uri="{FF2B5EF4-FFF2-40B4-BE49-F238E27FC236}">
                  <a16:creationId xmlns:a16="http://schemas.microsoft.com/office/drawing/2014/main" id="{0A5BE9D5-23EC-4EBB-B0BB-DB7559EAA373}"/>
                </a:ext>
              </a:extLst>
            </p:cNvPr>
            <p:cNvSpPr txBox="1">
              <a:spLocks/>
            </p:cNvSpPr>
            <p:nvPr/>
          </p:nvSpPr>
          <p:spPr>
            <a:xfrm>
              <a:off x="6459676"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IIB2019017</a:t>
              </a:r>
            </a:p>
          </p:txBody>
        </p:sp>
      </p:grpSp>
      <p:grpSp>
        <p:nvGrpSpPr>
          <p:cNvPr id="44" name="Group 43">
            <a:extLst>
              <a:ext uri="{FF2B5EF4-FFF2-40B4-BE49-F238E27FC236}">
                <a16:creationId xmlns:a16="http://schemas.microsoft.com/office/drawing/2014/main" id="{2C302112-1530-4A47-AC6E-A966DBE32765}"/>
              </a:ext>
            </a:extLst>
          </p:cNvPr>
          <p:cNvGrpSpPr/>
          <p:nvPr/>
        </p:nvGrpSpPr>
        <p:grpSpPr>
          <a:xfrm>
            <a:off x="7171444" y="2484469"/>
            <a:ext cx="2197344" cy="1476409"/>
            <a:chOff x="9003886" y="3823328"/>
            <a:chExt cx="2292846" cy="1476409"/>
          </a:xfrm>
        </p:grpSpPr>
        <p:grpSp>
          <p:nvGrpSpPr>
            <p:cNvPr id="11" name="그룹 3">
              <a:extLst>
                <a:ext uri="{FF2B5EF4-FFF2-40B4-BE49-F238E27FC236}">
                  <a16:creationId xmlns:a16="http://schemas.microsoft.com/office/drawing/2014/main" id="{18397524-361D-4D4D-B5D1-0CA9B46E92BF}"/>
                </a:ext>
              </a:extLst>
            </p:cNvPr>
            <p:cNvGrpSpPr/>
            <p:nvPr/>
          </p:nvGrpSpPr>
          <p:grpSpPr>
            <a:xfrm>
              <a:off x="9003886" y="3823328"/>
              <a:ext cx="2292846" cy="1476409"/>
              <a:chOff x="9038721" y="3823327"/>
              <a:chExt cx="2292846" cy="2213593"/>
            </a:xfrm>
          </p:grpSpPr>
          <p:sp>
            <p:nvSpPr>
              <p:cNvPr id="12" name="Rectangle 11">
                <a:extLst>
                  <a:ext uri="{FF2B5EF4-FFF2-40B4-BE49-F238E27FC236}">
                    <a16:creationId xmlns:a16="http://schemas.microsoft.com/office/drawing/2014/main" id="{2CF228CB-9D41-4613-9422-BDBDD7672A51}"/>
                  </a:ext>
                </a:extLst>
              </p:cNvPr>
              <p:cNvSpPr/>
              <p:nvPr userDrawn="1"/>
            </p:nvSpPr>
            <p:spPr>
              <a:xfrm>
                <a:off x="9038721" y="3823327"/>
                <a:ext cx="2292846"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12">
                <a:extLst>
                  <a:ext uri="{FF2B5EF4-FFF2-40B4-BE49-F238E27FC236}">
                    <a16:creationId xmlns:a16="http://schemas.microsoft.com/office/drawing/2014/main" id="{3E70ABBF-1A35-4615-8C6F-8ECCD5B92BA0}"/>
                  </a:ext>
                </a:extLst>
              </p:cNvPr>
              <p:cNvSpPr/>
              <p:nvPr userDrawn="1"/>
            </p:nvSpPr>
            <p:spPr>
              <a:xfrm>
                <a:off x="903872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Rectangle 13">
                <a:extLst>
                  <a:ext uri="{FF2B5EF4-FFF2-40B4-BE49-F238E27FC236}">
                    <a16:creationId xmlns:a16="http://schemas.microsoft.com/office/drawing/2014/main" id="{6B34518A-9FC1-46F0-884B-B09E79B0A4E7}"/>
                  </a:ext>
                </a:extLst>
              </p:cNvPr>
              <p:cNvSpPr/>
              <p:nvPr userDrawn="1"/>
            </p:nvSpPr>
            <p:spPr>
              <a:xfrm>
                <a:off x="903872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40" name="Text Placeholder 19">
              <a:extLst>
                <a:ext uri="{FF2B5EF4-FFF2-40B4-BE49-F238E27FC236}">
                  <a16:creationId xmlns:a16="http://schemas.microsoft.com/office/drawing/2014/main" id="{F9B3203D-AA53-49DF-A8A7-EC24A11A1548}"/>
                </a:ext>
              </a:extLst>
            </p:cNvPr>
            <p:cNvSpPr txBox="1">
              <a:spLocks/>
            </p:cNvSpPr>
            <p:nvPr/>
          </p:nvSpPr>
          <p:spPr>
            <a:xfrm>
              <a:off x="9177910"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Aditya </a:t>
              </a:r>
              <a:r>
                <a:rPr lang="en-US" altLang="ko-KR" dirty="0">
                  <a:solidFill>
                    <a:schemeClr val="accent4"/>
                  </a:solidFill>
                </a:rPr>
                <a:t>Aggarwal</a:t>
              </a:r>
              <a:endParaRPr lang="en-US" dirty="0">
                <a:solidFill>
                  <a:schemeClr val="accent4"/>
                </a:solidFill>
              </a:endParaRPr>
            </a:p>
          </p:txBody>
        </p:sp>
        <p:sp>
          <p:nvSpPr>
            <p:cNvPr id="41" name="Text Placeholder 20">
              <a:extLst>
                <a:ext uri="{FF2B5EF4-FFF2-40B4-BE49-F238E27FC236}">
                  <a16:creationId xmlns:a16="http://schemas.microsoft.com/office/drawing/2014/main" id="{08E725E6-C256-4B69-8171-A93C6E62070A}"/>
                </a:ext>
              </a:extLst>
            </p:cNvPr>
            <p:cNvSpPr txBox="1">
              <a:spLocks/>
            </p:cNvSpPr>
            <p:nvPr/>
          </p:nvSpPr>
          <p:spPr>
            <a:xfrm>
              <a:off x="9177910"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IIT2019210</a:t>
              </a:r>
              <a:endParaRPr lang="en-US" dirty="0"/>
            </a:p>
          </p:txBody>
        </p:sp>
      </p:grpSp>
      <p:grpSp>
        <p:nvGrpSpPr>
          <p:cNvPr id="47" name="Group 46">
            <a:extLst>
              <a:ext uri="{FF2B5EF4-FFF2-40B4-BE49-F238E27FC236}">
                <a16:creationId xmlns:a16="http://schemas.microsoft.com/office/drawing/2014/main" id="{E4150666-9368-49E1-AF2D-BFEC60A1B210}"/>
              </a:ext>
            </a:extLst>
          </p:cNvPr>
          <p:cNvGrpSpPr/>
          <p:nvPr/>
        </p:nvGrpSpPr>
        <p:grpSpPr>
          <a:xfrm>
            <a:off x="2823214" y="2484469"/>
            <a:ext cx="2197344" cy="1476409"/>
            <a:chOff x="3590890" y="3823328"/>
            <a:chExt cx="2292846" cy="1476409"/>
          </a:xfrm>
        </p:grpSpPr>
        <p:grpSp>
          <p:nvGrpSpPr>
            <p:cNvPr id="49" name="그룹 1">
              <a:extLst>
                <a:ext uri="{FF2B5EF4-FFF2-40B4-BE49-F238E27FC236}">
                  <a16:creationId xmlns:a16="http://schemas.microsoft.com/office/drawing/2014/main" id="{1BEBBECE-5B4F-473E-B526-21F0BE14D437}"/>
                </a:ext>
              </a:extLst>
            </p:cNvPr>
            <p:cNvGrpSpPr/>
            <p:nvPr/>
          </p:nvGrpSpPr>
          <p:grpSpPr>
            <a:xfrm>
              <a:off x="3590890" y="3823328"/>
              <a:ext cx="2292846" cy="1476409"/>
              <a:chOff x="3362631" y="3823327"/>
              <a:chExt cx="2292846" cy="2213593"/>
            </a:xfrm>
          </p:grpSpPr>
          <p:sp>
            <p:nvSpPr>
              <p:cNvPr id="52" name="Rectangle 51">
                <a:extLst>
                  <a:ext uri="{FF2B5EF4-FFF2-40B4-BE49-F238E27FC236}">
                    <a16:creationId xmlns:a16="http://schemas.microsoft.com/office/drawing/2014/main" id="{9EA31938-317A-43E7-B4D9-BC6F66C24BB1}"/>
                  </a:ext>
                </a:extLst>
              </p:cNvPr>
              <p:cNvSpPr/>
              <p:nvPr userDrawn="1"/>
            </p:nvSpPr>
            <p:spPr>
              <a:xfrm>
                <a:off x="3362631" y="3823327"/>
                <a:ext cx="2292846" cy="36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3" name="Rectangle 52">
                <a:extLst>
                  <a:ext uri="{FF2B5EF4-FFF2-40B4-BE49-F238E27FC236}">
                    <a16:creationId xmlns:a16="http://schemas.microsoft.com/office/drawing/2014/main" id="{AADD2561-F8AD-496E-A443-BE9B1E0494B0}"/>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4" name="Rectangle 53">
                <a:extLst>
                  <a:ext uri="{FF2B5EF4-FFF2-40B4-BE49-F238E27FC236}">
                    <a16:creationId xmlns:a16="http://schemas.microsoft.com/office/drawing/2014/main" id="{561CC75D-5D87-4A5D-843D-8278863D916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0" name="Text Placeholder 9">
              <a:extLst>
                <a:ext uri="{FF2B5EF4-FFF2-40B4-BE49-F238E27FC236}">
                  <a16:creationId xmlns:a16="http://schemas.microsoft.com/office/drawing/2014/main" id="{D49798A4-A68D-469B-ADC9-F5080C1F10D9}"/>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Abhijeet </a:t>
              </a:r>
              <a:r>
                <a:rPr lang="en-US" altLang="ko-KR" dirty="0" err="1">
                  <a:solidFill>
                    <a:schemeClr val="accent5"/>
                  </a:solidFill>
                </a:rPr>
                <a:t>Sonkar</a:t>
              </a:r>
              <a:endParaRPr lang="en-US" dirty="0">
                <a:solidFill>
                  <a:schemeClr val="accent5"/>
                </a:solidFill>
              </a:endParaRPr>
            </a:p>
          </p:txBody>
        </p:sp>
        <p:sp>
          <p:nvSpPr>
            <p:cNvPr id="51" name="Text Placeholder 10">
              <a:extLst>
                <a:ext uri="{FF2B5EF4-FFF2-40B4-BE49-F238E27FC236}">
                  <a16:creationId xmlns:a16="http://schemas.microsoft.com/office/drawing/2014/main" id="{FC226649-ACB3-491F-B64F-078762639BF5}"/>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IIB2019009</a:t>
              </a:r>
              <a:endParaRPr lang="en-US" dirty="0"/>
            </a:p>
          </p:txBody>
        </p:sp>
      </p:gr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6096001" y="185380"/>
            <a:ext cx="5657456" cy="830997"/>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pPr algn="r"/>
            <a:r>
              <a:rPr lang="en-US" altLang="ko-KR" dirty="0">
                <a:gradFill flip="none" rotWithShape="1">
                  <a:gsLst>
                    <a:gs pos="0">
                      <a:schemeClr val="accent1"/>
                    </a:gs>
                    <a:gs pos="70000">
                      <a:schemeClr val="accent3"/>
                    </a:gs>
                    <a:gs pos="35000">
                      <a:schemeClr val="accent2"/>
                    </a:gs>
                    <a:gs pos="100000">
                      <a:schemeClr val="accent4"/>
                    </a:gs>
                  </a:gsLst>
                  <a:lin ang="10800000" scaled="1"/>
                  <a:tileRect/>
                </a:gradFill>
              </a:rPr>
              <a:t>Table of content</a:t>
            </a:r>
            <a:endParaRPr lang="ko-KR" altLang="en-US" dirty="0">
              <a:gradFill flip="none" rotWithShape="1">
                <a:gsLst>
                  <a:gs pos="0">
                    <a:schemeClr val="accent1"/>
                  </a:gs>
                  <a:gs pos="70000">
                    <a:schemeClr val="accent3"/>
                  </a:gs>
                  <a:gs pos="35000">
                    <a:schemeClr val="accent2"/>
                  </a:gs>
                  <a:gs pos="100000">
                    <a:schemeClr val="accent4"/>
                  </a:gs>
                </a:gsLst>
                <a:lin ang="10800000" scaled="1"/>
                <a:tileRect/>
              </a:gradFill>
            </a:endParaRPr>
          </a:p>
        </p:txBody>
      </p:sp>
      <p:sp>
        <p:nvSpPr>
          <p:cNvPr id="11" name="TextBox 10">
            <a:extLst>
              <a:ext uri="{FF2B5EF4-FFF2-40B4-BE49-F238E27FC236}">
                <a16:creationId xmlns:a16="http://schemas.microsoft.com/office/drawing/2014/main" id="{483F24E8-45A3-4924-A003-288F30497EBE}"/>
              </a:ext>
            </a:extLst>
          </p:cNvPr>
          <p:cNvSpPr txBox="1"/>
          <p:nvPr/>
        </p:nvSpPr>
        <p:spPr>
          <a:xfrm>
            <a:off x="6614153" y="1566954"/>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Basic Concepts</a:t>
            </a:r>
            <a:endParaRPr lang="ko-KR" altLang="en-US" sz="2000" b="1" dirty="0">
              <a:solidFill>
                <a:schemeClr val="tx1">
                  <a:lumMod val="85000"/>
                  <a:lumOff val="15000"/>
                </a:schemeClr>
              </a:solidFill>
              <a:cs typeface="Arial" pitchFamily="34" charset="0"/>
            </a:endParaRPr>
          </a:p>
        </p:txBody>
      </p:sp>
      <p:cxnSp>
        <p:nvCxnSpPr>
          <p:cNvPr id="14" name="Straight Connector 13">
            <a:extLst>
              <a:ext uri="{FF2B5EF4-FFF2-40B4-BE49-F238E27FC236}">
                <a16:creationId xmlns:a16="http://schemas.microsoft.com/office/drawing/2014/main" id="{7B03CDB2-CE3F-4010-AC14-F00B6E1FF049}"/>
              </a:ext>
            </a:extLst>
          </p:cNvPr>
          <p:cNvCxnSpPr>
            <a:cxnSpLocks/>
          </p:cNvCxnSpPr>
          <p:nvPr/>
        </p:nvCxnSpPr>
        <p:spPr>
          <a:xfrm flipV="1">
            <a:off x="6374367" y="2063166"/>
            <a:ext cx="4328802" cy="2686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FED855-6F48-41D9-B0D2-D691F56D852E}"/>
              </a:ext>
            </a:extLst>
          </p:cNvPr>
          <p:cNvSpPr/>
          <p:nvPr/>
        </p:nvSpPr>
        <p:spPr>
          <a:xfrm>
            <a:off x="5721601" y="1437260"/>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1069C16D-3D41-4840-A60D-52E7B1E94B78}"/>
              </a:ext>
            </a:extLst>
          </p:cNvPr>
          <p:cNvSpPr txBox="1"/>
          <p:nvPr/>
        </p:nvSpPr>
        <p:spPr>
          <a:xfrm>
            <a:off x="5761330" y="1535578"/>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01</a:t>
            </a:r>
            <a:endParaRPr lang="ko-KR" altLang="en-US" sz="24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4E681D34-0E05-45D7-911D-3394E94171BE}"/>
              </a:ext>
            </a:extLst>
          </p:cNvPr>
          <p:cNvSpPr txBox="1"/>
          <p:nvPr/>
        </p:nvSpPr>
        <p:spPr>
          <a:xfrm>
            <a:off x="6614153" y="3028890"/>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Code and Explanations</a:t>
            </a:r>
            <a:endParaRPr lang="ko-KR" altLang="en-US" sz="2000" b="1" dirty="0">
              <a:solidFill>
                <a:schemeClr val="tx1">
                  <a:lumMod val="85000"/>
                  <a:lumOff val="15000"/>
                </a:schemeClr>
              </a:solidFill>
              <a:cs typeface="Arial" pitchFamily="34" charset="0"/>
            </a:endParaRPr>
          </a:p>
        </p:txBody>
      </p:sp>
      <p:cxnSp>
        <p:nvCxnSpPr>
          <p:cNvPr id="22" name="Straight Connector 21">
            <a:extLst>
              <a:ext uri="{FF2B5EF4-FFF2-40B4-BE49-F238E27FC236}">
                <a16:creationId xmlns:a16="http://schemas.microsoft.com/office/drawing/2014/main" id="{8B8215D2-BAF6-4493-ABCA-4F0EBAF0E035}"/>
              </a:ext>
            </a:extLst>
          </p:cNvPr>
          <p:cNvCxnSpPr>
            <a:cxnSpLocks/>
          </p:cNvCxnSpPr>
          <p:nvPr/>
        </p:nvCxnSpPr>
        <p:spPr>
          <a:xfrm flipV="1">
            <a:off x="6374367" y="3510189"/>
            <a:ext cx="4328802" cy="2686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E17FBE-7D1C-48B3-B0D9-6B0DA2A91441}"/>
              </a:ext>
            </a:extLst>
          </p:cNvPr>
          <p:cNvSpPr/>
          <p:nvPr/>
        </p:nvSpPr>
        <p:spPr>
          <a:xfrm>
            <a:off x="5721601" y="2873392"/>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TextBox 23">
            <a:extLst>
              <a:ext uri="{FF2B5EF4-FFF2-40B4-BE49-F238E27FC236}">
                <a16:creationId xmlns:a16="http://schemas.microsoft.com/office/drawing/2014/main" id="{D28D30A2-DC8D-4076-AD6B-50356C9CC4BB}"/>
              </a:ext>
            </a:extLst>
          </p:cNvPr>
          <p:cNvSpPr txBox="1"/>
          <p:nvPr/>
        </p:nvSpPr>
        <p:spPr>
          <a:xfrm>
            <a:off x="5761330" y="2971710"/>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02</a:t>
            </a:r>
            <a:endParaRPr lang="ko-KR" altLang="en-US" sz="24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F373EA6B-DC86-4383-B7AA-A8A1324174E9}"/>
              </a:ext>
            </a:extLst>
          </p:cNvPr>
          <p:cNvSpPr txBox="1"/>
          <p:nvPr/>
        </p:nvSpPr>
        <p:spPr>
          <a:xfrm>
            <a:off x="6614153" y="4435852"/>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Output Screenshots</a:t>
            </a:r>
            <a:endParaRPr lang="ko-KR" altLang="en-US" sz="2000" b="1" dirty="0">
              <a:solidFill>
                <a:schemeClr val="tx1">
                  <a:lumMod val="85000"/>
                  <a:lumOff val="15000"/>
                </a:schemeClr>
              </a:solidFill>
              <a:cs typeface="Arial" pitchFamily="34" charset="0"/>
            </a:endParaRPr>
          </a:p>
        </p:txBody>
      </p:sp>
      <p:cxnSp>
        <p:nvCxnSpPr>
          <p:cNvPr id="30" name="Straight Connector 29">
            <a:extLst>
              <a:ext uri="{FF2B5EF4-FFF2-40B4-BE49-F238E27FC236}">
                <a16:creationId xmlns:a16="http://schemas.microsoft.com/office/drawing/2014/main" id="{4AF5D44E-6C4E-4F0D-8635-04D8B9510A61}"/>
              </a:ext>
            </a:extLst>
          </p:cNvPr>
          <p:cNvCxnSpPr>
            <a:cxnSpLocks/>
          </p:cNvCxnSpPr>
          <p:nvPr/>
        </p:nvCxnSpPr>
        <p:spPr>
          <a:xfrm flipV="1">
            <a:off x="6374367" y="4932891"/>
            <a:ext cx="4328802" cy="26860"/>
          </a:xfrm>
          <a:prstGeom prst="line">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6FBECFC-D70E-40B6-BBE9-64B1EFF72164}"/>
              </a:ext>
            </a:extLst>
          </p:cNvPr>
          <p:cNvSpPr/>
          <p:nvPr/>
        </p:nvSpPr>
        <p:spPr>
          <a:xfrm>
            <a:off x="5721601" y="4309524"/>
            <a:ext cx="652766" cy="652766"/>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384DA8BF-A5B1-4A36-833F-3165BB8570C7}"/>
              </a:ext>
            </a:extLst>
          </p:cNvPr>
          <p:cNvSpPr txBox="1"/>
          <p:nvPr/>
        </p:nvSpPr>
        <p:spPr>
          <a:xfrm>
            <a:off x="5761330" y="4407842"/>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03</a:t>
            </a:r>
            <a:endParaRPr lang="ko-KR" altLang="en-US" sz="24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8748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
            <a:extLst>
              <a:ext uri="{FF2B5EF4-FFF2-40B4-BE49-F238E27FC236}">
                <a16:creationId xmlns:a16="http://schemas.microsoft.com/office/drawing/2014/main" id="{158A0C44-AD31-4844-B4D3-EAD6520623A5}"/>
              </a:ext>
            </a:extLst>
          </p:cNvPr>
          <p:cNvSpPr/>
          <p:nvPr/>
        </p:nvSpPr>
        <p:spPr>
          <a:xfrm>
            <a:off x="2786884" y="2885334"/>
            <a:ext cx="906104" cy="1098232"/>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112000" y="2885335"/>
            <a:ext cx="5080000" cy="1185606"/>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1. Basic Concepts</a:t>
            </a:r>
          </a:p>
        </p:txBody>
      </p:sp>
      <p:grpSp>
        <p:nvGrpSpPr>
          <p:cNvPr id="7" name="Group 6">
            <a:extLst>
              <a:ext uri="{FF2B5EF4-FFF2-40B4-BE49-F238E27FC236}">
                <a16:creationId xmlns:a16="http://schemas.microsoft.com/office/drawing/2014/main" id="{09ED4FC3-419C-4D2F-B148-B4BCBD72D5A1}"/>
              </a:ext>
            </a:extLst>
          </p:cNvPr>
          <p:cNvGrpSpPr/>
          <p:nvPr/>
        </p:nvGrpSpPr>
        <p:grpSpPr>
          <a:xfrm>
            <a:off x="-10603" y="137778"/>
            <a:ext cx="5961460" cy="6728858"/>
            <a:chOff x="2139373" y="1568826"/>
            <a:chExt cx="4193197" cy="4732973"/>
          </a:xfrm>
        </p:grpSpPr>
        <p:sp>
          <p:nvSpPr>
            <p:cNvPr id="8" name="Freeform 2">
              <a:extLst>
                <a:ext uri="{FF2B5EF4-FFF2-40B4-BE49-F238E27FC236}">
                  <a16:creationId xmlns:a16="http://schemas.microsoft.com/office/drawing/2014/main" id="{48B993E4-FC77-4F43-B0F1-E27D34C4822F}"/>
                </a:ext>
              </a:extLst>
            </p:cNvPr>
            <p:cNvSpPr/>
            <p:nvPr/>
          </p:nvSpPr>
          <p:spPr>
            <a:xfrm>
              <a:off x="2139373" y="1568826"/>
              <a:ext cx="4193197" cy="4732973"/>
            </a:xfrm>
            <a:custGeom>
              <a:avLst/>
              <a:gdLst>
                <a:gd name="connsiteX0" fmla="*/ 2428875 w 4000500"/>
                <a:gd name="connsiteY0" fmla="*/ 3952875 h 4600575"/>
                <a:gd name="connsiteX1" fmla="*/ 2628900 w 4000500"/>
                <a:gd name="connsiteY1" fmla="*/ 3257550 h 4600575"/>
                <a:gd name="connsiteX2" fmla="*/ 3533775 w 4000500"/>
                <a:gd name="connsiteY2" fmla="*/ 3314700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31427 w 4000500"/>
                <a:gd name="connsiteY4" fmla="*/ 2800019 h 4600575"/>
                <a:gd name="connsiteX5" fmla="*/ 3724275 w 4000500"/>
                <a:gd name="connsiteY5" fmla="*/ 2705100 h 4600575"/>
                <a:gd name="connsiteX6" fmla="*/ 3629025 w 4000500"/>
                <a:gd name="connsiteY6" fmla="*/ 2600325 h 4600575"/>
                <a:gd name="connsiteX7" fmla="*/ 3752850 w 4000500"/>
                <a:gd name="connsiteY7" fmla="*/ 2524125 h 4600575"/>
                <a:gd name="connsiteX8" fmla="*/ 3686175 w 4000500"/>
                <a:gd name="connsiteY8" fmla="*/ 2295525 h 4600575"/>
                <a:gd name="connsiteX9" fmla="*/ 4000500 w 4000500"/>
                <a:gd name="connsiteY9" fmla="*/ 2085975 h 4600575"/>
                <a:gd name="connsiteX10" fmla="*/ 3552825 w 4000500"/>
                <a:gd name="connsiteY10" fmla="*/ 1457325 h 4600575"/>
                <a:gd name="connsiteX11" fmla="*/ 2028825 w 4000500"/>
                <a:gd name="connsiteY11" fmla="*/ 0 h 4600575"/>
                <a:gd name="connsiteX12" fmla="*/ 533400 w 4000500"/>
                <a:gd name="connsiteY12" fmla="*/ 933450 h 4600575"/>
                <a:gd name="connsiteX13" fmla="*/ 1028700 w 4000500"/>
                <a:gd name="connsiteY13" fmla="*/ 2838450 h 4600575"/>
                <a:gd name="connsiteX14" fmla="*/ 0 w 4000500"/>
                <a:gd name="connsiteY14" fmla="*/ 4600575 h 4600575"/>
                <a:gd name="connsiteX15" fmla="*/ 0 w 4000500"/>
                <a:gd name="connsiteY15"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24354"/>
                <a:gd name="connsiteY0" fmla="*/ 3952875 h 4600575"/>
                <a:gd name="connsiteX1" fmla="*/ 2632875 w 4024354"/>
                <a:gd name="connsiteY1" fmla="*/ 3281404 h 4600575"/>
                <a:gd name="connsiteX2" fmla="*/ 3509921 w 4024354"/>
                <a:gd name="connsiteY2" fmla="*/ 3306749 h 4600575"/>
                <a:gd name="connsiteX3" fmla="*/ 3555226 w 4024354"/>
                <a:gd name="connsiteY3" fmla="*/ 2851950 h 4600575"/>
                <a:gd name="connsiteX4" fmla="*/ 3696446 w 4024354"/>
                <a:gd name="connsiteY4" fmla="*/ 2701124 h 4600575"/>
                <a:gd name="connsiteX5" fmla="*/ 3664806 w 4024354"/>
                <a:gd name="connsiteY5" fmla="*/ 2620203 h 4600575"/>
                <a:gd name="connsiteX6" fmla="*/ 3752850 w 4024354"/>
                <a:gd name="connsiteY6" fmla="*/ 2524125 h 4600575"/>
                <a:gd name="connsiteX7" fmla="*/ 3666297 w 4024354"/>
                <a:gd name="connsiteY7" fmla="*/ 2291549 h 4600575"/>
                <a:gd name="connsiteX8" fmla="*/ 4024354 w 4024354"/>
                <a:gd name="connsiteY8" fmla="*/ 2097902 h 4600575"/>
                <a:gd name="connsiteX9" fmla="*/ 3552825 w 4024354"/>
                <a:gd name="connsiteY9" fmla="*/ 1457325 h 4600575"/>
                <a:gd name="connsiteX10" fmla="*/ 2028825 w 4024354"/>
                <a:gd name="connsiteY10" fmla="*/ 0 h 4600575"/>
                <a:gd name="connsiteX11" fmla="*/ 533400 w 4024354"/>
                <a:gd name="connsiteY11" fmla="*/ 933450 h 4600575"/>
                <a:gd name="connsiteX12" fmla="*/ 1028700 w 4024354"/>
                <a:gd name="connsiteY12" fmla="*/ 2838450 h 4600575"/>
                <a:gd name="connsiteX13" fmla="*/ 0 w 4024354"/>
                <a:gd name="connsiteY13" fmla="*/ 4600575 h 4600575"/>
                <a:gd name="connsiteX14" fmla="*/ 0 w 4024354"/>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33400 w 4008470"/>
                <a:gd name="connsiteY11" fmla="*/ 961384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49303 w 4008470"/>
                <a:gd name="connsiteY11" fmla="*/ 965360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953 h 4628653"/>
                <a:gd name="connsiteX1" fmla="*/ 2632875 w 4008470"/>
                <a:gd name="connsiteY1" fmla="*/ 3309482 h 4628653"/>
                <a:gd name="connsiteX2" fmla="*/ 3509921 w 4008470"/>
                <a:gd name="connsiteY2" fmla="*/ 3334827 h 4628653"/>
                <a:gd name="connsiteX3" fmla="*/ 3555226 w 4008470"/>
                <a:gd name="connsiteY3" fmla="*/ 2880028 h 4628653"/>
                <a:gd name="connsiteX4" fmla="*/ 3696446 w 4008470"/>
                <a:gd name="connsiteY4" fmla="*/ 2729202 h 4628653"/>
                <a:gd name="connsiteX5" fmla="*/ 3664806 w 4008470"/>
                <a:gd name="connsiteY5" fmla="*/ 2648281 h 4628653"/>
                <a:gd name="connsiteX6" fmla="*/ 3752850 w 4008470"/>
                <a:gd name="connsiteY6" fmla="*/ 2552203 h 4628653"/>
                <a:gd name="connsiteX7" fmla="*/ 3686175 w 4008470"/>
                <a:gd name="connsiteY7" fmla="*/ 2343481 h 4628653"/>
                <a:gd name="connsiteX8" fmla="*/ 4008452 w 4008470"/>
                <a:gd name="connsiteY8" fmla="*/ 2133932 h 4628653"/>
                <a:gd name="connsiteX9" fmla="*/ 3592581 w 4008470"/>
                <a:gd name="connsiteY9" fmla="*/ 1517208 h 4628653"/>
                <a:gd name="connsiteX10" fmla="*/ 2000996 w 4008470"/>
                <a:gd name="connsiteY10" fmla="*/ 248 h 4628653"/>
                <a:gd name="connsiteX11" fmla="*/ 549303 w 4008470"/>
                <a:gd name="connsiteY11" fmla="*/ 965504 h 4628653"/>
                <a:gd name="connsiteX12" fmla="*/ 1028700 w 4008470"/>
                <a:gd name="connsiteY12" fmla="*/ 2866528 h 4628653"/>
                <a:gd name="connsiteX13" fmla="*/ 0 w 4008470"/>
                <a:gd name="connsiteY13" fmla="*/ 4628653 h 4628653"/>
                <a:gd name="connsiteX14" fmla="*/ 0 w 4008470"/>
                <a:gd name="connsiteY14" fmla="*/ 4628653 h 4628653"/>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809506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769313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02304 w 4008470"/>
                <a:gd name="connsiteY0" fmla="*/ 2759264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71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15" fmla="*/ 0 w 4008470"/>
                <a:gd name="connsiteY15" fmla="*/ 4612749 h 4612749"/>
                <a:gd name="connsiteX0" fmla="*/ 2279716 w 4193197"/>
                <a:gd name="connsiteY0" fmla="*/ 2810454 h 4802265"/>
                <a:gd name="connsiteX1" fmla="*/ 2357263 w 4193197"/>
                <a:gd name="connsiteY1" fmla="*/ 3138676 h 4802265"/>
                <a:gd name="connsiteX2" fmla="*/ 2817602 w 4193197"/>
                <a:gd name="connsiteY2" fmla="*/ 3293578 h 4802265"/>
                <a:gd name="connsiteX3" fmla="*/ 3694648 w 4193197"/>
                <a:gd name="connsiteY3" fmla="*/ 3318923 h 4802265"/>
                <a:gd name="connsiteX4" fmla="*/ 3739953 w 4193197"/>
                <a:gd name="connsiteY4" fmla="*/ 2864124 h 4802265"/>
                <a:gd name="connsiteX5" fmla="*/ 3894780 w 4193197"/>
                <a:gd name="connsiteY5" fmla="*/ 2718741 h 4802265"/>
                <a:gd name="connsiteX6" fmla="*/ 3849533 w 4193197"/>
                <a:gd name="connsiteY6" fmla="*/ 2632377 h 4802265"/>
                <a:gd name="connsiteX7" fmla="*/ 3937577 w 4193197"/>
                <a:gd name="connsiteY7" fmla="*/ 2536299 h 4802265"/>
                <a:gd name="connsiteX8" fmla="*/ 3870902 w 4193197"/>
                <a:gd name="connsiteY8" fmla="*/ 2327577 h 4802265"/>
                <a:gd name="connsiteX9" fmla="*/ 4193179 w 4193197"/>
                <a:gd name="connsiteY9" fmla="*/ 2118028 h 4802265"/>
                <a:gd name="connsiteX10" fmla="*/ 3777308 w 4193197"/>
                <a:gd name="connsiteY10" fmla="*/ 1501304 h 4802265"/>
                <a:gd name="connsiteX11" fmla="*/ 2185723 w 4193197"/>
                <a:gd name="connsiteY11" fmla="*/ 247 h 4802265"/>
                <a:gd name="connsiteX12" fmla="*/ 734030 w 4193197"/>
                <a:gd name="connsiteY12" fmla="*/ 949600 h 4802265"/>
                <a:gd name="connsiteX13" fmla="*/ 1201500 w 4193197"/>
                <a:gd name="connsiteY13" fmla="*/ 2874478 h 4802265"/>
                <a:gd name="connsiteX14" fmla="*/ 184727 w 4193197"/>
                <a:gd name="connsiteY14" fmla="*/ 4612749 h 4802265"/>
                <a:gd name="connsiteX15" fmla="*/ 0 w 4193197"/>
                <a:gd name="connsiteY15" fmla="*/ 4797476 h 4802265"/>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0" fmla="*/ 2279716 w 4193197"/>
                <a:gd name="connsiteY0" fmla="*/ 2810454 h 4732822"/>
                <a:gd name="connsiteX1" fmla="*/ 2357263 w 4193197"/>
                <a:gd name="connsiteY1" fmla="*/ 3138676 h 4732822"/>
                <a:gd name="connsiteX2" fmla="*/ 2817602 w 4193197"/>
                <a:gd name="connsiteY2" fmla="*/ 3293578 h 4732822"/>
                <a:gd name="connsiteX3" fmla="*/ 3694648 w 4193197"/>
                <a:gd name="connsiteY3" fmla="*/ 3318923 h 4732822"/>
                <a:gd name="connsiteX4" fmla="*/ 3739953 w 4193197"/>
                <a:gd name="connsiteY4" fmla="*/ 2864124 h 4732822"/>
                <a:gd name="connsiteX5" fmla="*/ 3894780 w 4193197"/>
                <a:gd name="connsiteY5" fmla="*/ 2718741 h 4732822"/>
                <a:gd name="connsiteX6" fmla="*/ 3849533 w 4193197"/>
                <a:gd name="connsiteY6" fmla="*/ 2632377 h 4732822"/>
                <a:gd name="connsiteX7" fmla="*/ 3937577 w 4193197"/>
                <a:gd name="connsiteY7" fmla="*/ 2536299 h 4732822"/>
                <a:gd name="connsiteX8" fmla="*/ 3870902 w 4193197"/>
                <a:gd name="connsiteY8" fmla="*/ 2327577 h 4732822"/>
                <a:gd name="connsiteX9" fmla="*/ 4193179 w 4193197"/>
                <a:gd name="connsiteY9" fmla="*/ 2118028 h 4732822"/>
                <a:gd name="connsiteX10" fmla="*/ 3777308 w 4193197"/>
                <a:gd name="connsiteY10" fmla="*/ 1501304 h 4732822"/>
                <a:gd name="connsiteX11" fmla="*/ 2185723 w 4193197"/>
                <a:gd name="connsiteY11" fmla="*/ 247 h 4732822"/>
                <a:gd name="connsiteX12" fmla="*/ 734030 w 4193197"/>
                <a:gd name="connsiteY12" fmla="*/ 949600 h 4732822"/>
                <a:gd name="connsiteX13" fmla="*/ 1201500 w 4193197"/>
                <a:gd name="connsiteY13" fmla="*/ 2874478 h 4732822"/>
                <a:gd name="connsiteX14" fmla="*/ 0 w 4193197"/>
                <a:gd name="connsiteY14" fmla="*/ 4732822 h 4732822"/>
                <a:gd name="connsiteX0" fmla="*/ 2279716 w 4193197"/>
                <a:gd name="connsiteY0" fmla="*/ 2810222 h 4732590"/>
                <a:gd name="connsiteX1" fmla="*/ 2357263 w 4193197"/>
                <a:gd name="connsiteY1" fmla="*/ 3138444 h 4732590"/>
                <a:gd name="connsiteX2" fmla="*/ 2817602 w 4193197"/>
                <a:gd name="connsiteY2" fmla="*/ 3293346 h 4732590"/>
                <a:gd name="connsiteX3" fmla="*/ 3694648 w 4193197"/>
                <a:gd name="connsiteY3" fmla="*/ 3318691 h 4732590"/>
                <a:gd name="connsiteX4" fmla="*/ 3739953 w 4193197"/>
                <a:gd name="connsiteY4" fmla="*/ 2863892 h 4732590"/>
                <a:gd name="connsiteX5" fmla="*/ 3894780 w 4193197"/>
                <a:gd name="connsiteY5" fmla="*/ 2718509 h 4732590"/>
                <a:gd name="connsiteX6" fmla="*/ 3849533 w 4193197"/>
                <a:gd name="connsiteY6" fmla="*/ 2632145 h 4732590"/>
                <a:gd name="connsiteX7" fmla="*/ 3937577 w 4193197"/>
                <a:gd name="connsiteY7" fmla="*/ 2536067 h 4732590"/>
                <a:gd name="connsiteX8" fmla="*/ 3870902 w 4193197"/>
                <a:gd name="connsiteY8" fmla="*/ 2327345 h 4732590"/>
                <a:gd name="connsiteX9" fmla="*/ 4193179 w 4193197"/>
                <a:gd name="connsiteY9" fmla="*/ 2117796 h 4732590"/>
                <a:gd name="connsiteX10" fmla="*/ 3777308 w 4193197"/>
                <a:gd name="connsiteY10" fmla="*/ 1501072 h 4732590"/>
                <a:gd name="connsiteX11" fmla="*/ 2185723 w 4193197"/>
                <a:gd name="connsiteY11" fmla="*/ 15 h 4732590"/>
                <a:gd name="connsiteX12" fmla="*/ 734030 w 4193197"/>
                <a:gd name="connsiteY12" fmla="*/ 949368 h 4732590"/>
                <a:gd name="connsiteX13" fmla="*/ 1201500 w 4193197"/>
                <a:gd name="connsiteY13" fmla="*/ 2874246 h 4732590"/>
                <a:gd name="connsiteX14" fmla="*/ 0 w 4193197"/>
                <a:gd name="connsiteY14" fmla="*/ 4732590 h 4732590"/>
                <a:gd name="connsiteX0" fmla="*/ 2279716 w 4193197"/>
                <a:gd name="connsiteY0" fmla="*/ 2810579 h 4732947"/>
                <a:gd name="connsiteX1" fmla="*/ 2357263 w 4193197"/>
                <a:gd name="connsiteY1" fmla="*/ 3138801 h 4732947"/>
                <a:gd name="connsiteX2" fmla="*/ 2817602 w 4193197"/>
                <a:gd name="connsiteY2" fmla="*/ 3293703 h 4732947"/>
                <a:gd name="connsiteX3" fmla="*/ 3694648 w 4193197"/>
                <a:gd name="connsiteY3" fmla="*/ 3319048 h 4732947"/>
                <a:gd name="connsiteX4" fmla="*/ 3739953 w 4193197"/>
                <a:gd name="connsiteY4" fmla="*/ 2864249 h 4732947"/>
                <a:gd name="connsiteX5" fmla="*/ 3894780 w 4193197"/>
                <a:gd name="connsiteY5" fmla="*/ 2718866 h 4732947"/>
                <a:gd name="connsiteX6" fmla="*/ 3849533 w 4193197"/>
                <a:gd name="connsiteY6" fmla="*/ 2632502 h 4732947"/>
                <a:gd name="connsiteX7" fmla="*/ 3937577 w 4193197"/>
                <a:gd name="connsiteY7" fmla="*/ 2536424 h 4732947"/>
                <a:gd name="connsiteX8" fmla="*/ 3870902 w 4193197"/>
                <a:gd name="connsiteY8" fmla="*/ 2327702 h 4732947"/>
                <a:gd name="connsiteX9" fmla="*/ 4193179 w 4193197"/>
                <a:gd name="connsiteY9" fmla="*/ 2118153 h 4732947"/>
                <a:gd name="connsiteX10" fmla="*/ 3777308 w 4193197"/>
                <a:gd name="connsiteY10" fmla="*/ 1501429 h 4732947"/>
                <a:gd name="connsiteX11" fmla="*/ 2185723 w 4193197"/>
                <a:gd name="connsiteY11" fmla="*/ 372 h 4732947"/>
                <a:gd name="connsiteX12" fmla="*/ 734030 w 4193197"/>
                <a:gd name="connsiteY12" fmla="*/ 949725 h 4732947"/>
                <a:gd name="connsiteX13" fmla="*/ 1201500 w 4193197"/>
                <a:gd name="connsiteY13" fmla="*/ 2874603 h 4732947"/>
                <a:gd name="connsiteX14" fmla="*/ 0 w 4193197"/>
                <a:gd name="connsiteY14" fmla="*/ 4732947 h 4732947"/>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197" h="4732973">
                  <a:moveTo>
                    <a:pt x="2279716" y="2810605"/>
                  </a:moveTo>
                  <a:cubicBezTo>
                    <a:pt x="2279699" y="2813553"/>
                    <a:pt x="2293118" y="3074893"/>
                    <a:pt x="2357263" y="3138827"/>
                  </a:cubicBezTo>
                  <a:cubicBezTo>
                    <a:pt x="2421408" y="3202761"/>
                    <a:pt x="2602241" y="3253640"/>
                    <a:pt x="2817602" y="3293729"/>
                  </a:cubicBezTo>
                  <a:cubicBezTo>
                    <a:pt x="3120276" y="3327299"/>
                    <a:pt x="3353266" y="3509408"/>
                    <a:pt x="3694648" y="3319074"/>
                  </a:cubicBezTo>
                  <a:cubicBezTo>
                    <a:pt x="3836971" y="3193980"/>
                    <a:pt x="3740754" y="3068884"/>
                    <a:pt x="3739953" y="2864275"/>
                  </a:cubicBezTo>
                  <a:cubicBezTo>
                    <a:pt x="3775679" y="2764000"/>
                    <a:pt x="3886456" y="2820251"/>
                    <a:pt x="3894780" y="2718892"/>
                  </a:cubicBezTo>
                  <a:cubicBezTo>
                    <a:pt x="3894481" y="2664585"/>
                    <a:pt x="3872007" y="2666128"/>
                    <a:pt x="3849533" y="2632528"/>
                  </a:cubicBezTo>
                  <a:cubicBezTo>
                    <a:pt x="3878881" y="2600502"/>
                    <a:pt x="3931042" y="2591288"/>
                    <a:pt x="3937577" y="2536450"/>
                  </a:cubicBezTo>
                  <a:cubicBezTo>
                    <a:pt x="3940460" y="2477004"/>
                    <a:pt x="3869273" y="2411880"/>
                    <a:pt x="3870902" y="2327728"/>
                  </a:cubicBezTo>
                  <a:cubicBezTo>
                    <a:pt x="3906766" y="2247276"/>
                    <a:pt x="4161291" y="2258266"/>
                    <a:pt x="4193179" y="2118179"/>
                  </a:cubicBezTo>
                  <a:cubicBezTo>
                    <a:pt x="4196354" y="1985492"/>
                    <a:pt x="3794012" y="1785217"/>
                    <a:pt x="3777308" y="1501455"/>
                  </a:cubicBezTo>
                  <a:cubicBezTo>
                    <a:pt x="3788793" y="-20640"/>
                    <a:pt x="2469409" y="9939"/>
                    <a:pt x="2185723" y="398"/>
                  </a:cubicBezTo>
                  <a:cubicBezTo>
                    <a:pt x="1833552" y="-11446"/>
                    <a:pt x="986143" y="239133"/>
                    <a:pt x="734030" y="949751"/>
                  </a:cubicBezTo>
                  <a:cubicBezTo>
                    <a:pt x="415922" y="2117157"/>
                    <a:pt x="1089409" y="2189270"/>
                    <a:pt x="1201500" y="2874629"/>
                  </a:cubicBezTo>
                  <a:cubicBezTo>
                    <a:pt x="1152798" y="3891375"/>
                    <a:pt x="200250" y="4412473"/>
                    <a:pt x="0" y="4732973"/>
                  </a:cubicBezTo>
                </a:path>
              </a:pathLst>
            </a:custGeom>
            <a:ln w="381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9" name="Round Same Side Corner Rectangle 9">
              <a:extLst>
                <a:ext uri="{FF2B5EF4-FFF2-40B4-BE49-F238E27FC236}">
                  <a16:creationId xmlns:a16="http://schemas.microsoft.com/office/drawing/2014/main" id="{1B07C22F-15EE-4DC9-8029-DE016BC26505}"/>
                </a:ext>
              </a:extLst>
            </p:cNvPr>
            <p:cNvSpPr/>
            <p:nvPr/>
          </p:nvSpPr>
          <p:spPr>
            <a:xfrm rot="10800000">
              <a:off x="4326391" y="4080639"/>
              <a:ext cx="198721" cy="334249"/>
            </a:xfrm>
            <a:custGeom>
              <a:avLst/>
              <a:gdLst/>
              <a:ahLst/>
              <a:cxnLst/>
              <a:rect l="l" t="t" r="r" b="b"/>
              <a:pathLst>
                <a:path w="198721" h="334249">
                  <a:moveTo>
                    <a:pt x="198721" y="334249"/>
                  </a:moveTo>
                  <a:lnTo>
                    <a:pt x="0" y="334249"/>
                  </a:lnTo>
                  <a:lnTo>
                    <a:pt x="0" y="111716"/>
                  </a:lnTo>
                  <a:cubicBezTo>
                    <a:pt x="0" y="93424"/>
                    <a:pt x="14829" y="78595"/>
                    <a:pt x="33121" y="78595"/>
                  </a:cubicBezTo>
                  <a:lnTo>
                    <a:pt x="45876" y="78595"/>
                  </a:lnTo>
                  <a:lnTo>
                    <a:pt x="45876" y="17828"/>
                  </a:lnTo>
                  <a:cubicBezTo>
                    <a:pt x="45876" y="7982"/>
                    <a:pt x="53858" y="0"/>
                    <a:pt x="63704" y="0"/>
                  </a:cubicBezTo>
                  <a:lnTo>
                    <a:pt x="135016" y="0"/>
                  </a:lnTo>
                  <a:cubicBezTo>
                    <a:pt x="144862" y="0"/>
                    <a:pt x="152844" y="7982"/>
                    <a:pt x="152844" y="17828"/>
                  </a:cubicBezTo>
                  <a:lnTo>
                    <a:pt x="152844" y="78595"/>
                  </a:lnTo>
                  <a:lnTo>
                    <a:pt x="165600" y="78595"/>
                  </a:lnTo>
                  <a:cubicBezTo>
                    <a:pt x="183892" y="78595"/>
                    <a:pt x="198721" y="93424"/>
                    <a:pt x="198721" y="111716"/>
                  </a:cubicBezTo>
                  <a:close/>
                </a:path>
              </a:pathLst>
            </a:custGeom>
            <a:solidFill>
              <a:schemeClr val="accent6"/>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420127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Socket Programming</a:t>
            </a:r>
          </a:p>
        </p:txBody>
      </p:sp>
      <p:grpSp>
        <p:nvGrpSpPr>
          <p:cNvPr id="3" name="Group 2">
            <a:extLst>
              <a:ext uri="{FF2B5EF4-FFF2-40B4-BE49-F238E27FC236}">
                <a16:creationId xmlns:a16="http://schemas.microsoft.com/office/drawing/2014/main" id="{407F93E8-A99F-4926-9105-65810A790DE5}"/>
              </a:ext>
            </a:extLst>
          </p:cNvPr>
          <p:cNvGrpSpPr/>
          <p:nvPr/>
        </p:nvGrpSpPr>
        <p:grpSpPr>
          <a:xfrm>
            <a:off x="4500664" y="2124091"/>
            <a:ext cx="3190672" cy="2178773"/>
            <a:chOff x="3366914" y="2916559"/>
            <a:chExt cx="2424286" cy="1655441"/>
          </a:xfrm>
        </p:grpSpPr>
        <p:sp>
          <p:nvSpPr>
            <p:cNvPr id="4" name="Rectangle 3">
              <a:extLst>
                <a:ext uri="{FF2B5EF4-FFF2-40B4-BE49-F238E27FC236}">
                  <a16:creationId xmlns:a16="http://schemas.microsoft.com/office/drawing/2014/main" id="{CDF4EB6E-D357-4322-B096-7A2E71678706}"/>
                </a:ext>
              </a:extLst>
            </p:cNvPr>
            <p:cNvSpPr/>
            <p:nvPr/>
          </p:nvSpPr>
          <p:spPr>
            <a:xfrm>
              <a:off x="3366914" y="3203451"/>
              <a:ext cx="2424286" cy="129614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137FA302-89DB-41FE-8A06-F560DD0F6D08}"/>
                </a:ext>
              </a:extLst>
            </p:cNvPr>
            <p:cNvSpPr/>
            <p:nvPr/>
          </p:nvSpPr>
          <p:spPr>
            <a:xfrm>
              <a:off x="3419872" y="3140968"/>
              <a:ext cx="2304256" cy="129614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DB05BC86-DC61-435D-9FAF-DFEB7F62073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3">
              <a:extLst>
                <a:ext uri="{FF2B5EF4-FFF2-40B4-BE49-F238E27FC236}">
                  <a16:creationId xmlns:a16="http://schemas.microsoft.com/office/drawing/2014/main" id="{BE20D4A4-76AF-4BB1-88DB-268F4DCF1DD4}"/>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C061E204-0CDD-4D61-B6F4-1D9CFF9B0E12}"/>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8">
            <a:extLst>
              <a:ext uri="{FF2B5EF4-FFF2-40B4-BE49-F238E27FC236}">
                <a16:creationId xmlns:a16="http://schemas.microsoft.com/office/drawing/2014/main" id="{EF67B59F-C911-4860-9597-652DBEA1BA2C}"/>
              </a:ext>
            </a:extLst>
          </p:cNvPr>
          <p:cNvGrpSpPr/>
          <p:nvPr/>
        </p:nvGrpSpPr>
        <p:grpSpPr>
          <a:xfrm>
            <a:off x="3237275" y="4591891"/>
            <a:ext cx="6492739" cy="2266110"/>
            <a:chOff x="7752184" y="4560427"/>
            <a:chExt cx="1877204" cy="3996195"/>
          </a:xfrm>
        </p:grpSpPr>
        <p:sp>
          <p:nvSpPr>
            <p:cNvPr id="10" name="TextBox 9">
              <a:extLst>
                <a:ext uri="{FF2B5EF4-FFF2-40B4-BE49-F238E27FC236}">
                  <a16:creationId xmlns:a16="http://schemas.microsoft.com/office/drawing/2014/main" id="{2F2D6EAF-C2D7-4821-801D-E67F77B7376A}"/>
                </a:ext>
              </a:extLst>
            </p:cNvPr>
            <p:cNvSpPr txBox="1"/>
            <p:nvPr/>
          </p:nvSpPr>
          <p:spPr>
            <a:xfrm>
              <a:off x="7752184" y="4560427"/>
              <a:ext cx="1877204" cy="655023"/>
            </a:xfrm>
            <a:prstGeom prst="rect">
              <a:avLst/>
            </a:prstGeom>
            <a:noFill/>
          </p:spPr>
          <p:txBody>
            <a:bodyPr wrap="square" lIns="0" rtlCol="0" anchor="ctr">
              <a:spAutoFit/>
            </a:bodyPr>
            <a:lstStyle/>
            <a:p>
              <a:pPr algn="l"/>
              <a:r>
                <a:rPr lang="en-IN" sz="2000" b="1" i="0" dirty="0">
                  <a:effectLst/>
                  <a:latin typeface="Arial" panose="020B0604020202020204" pitchFamily="34" charset="0"/>
                </a:rPr>
                <a:t>Server Process</a:t>
              </a:r>
            </a:p>
          </p:txBody>
        </p:sp>
        <p:sp>
          <p:nvSpPr>
            <p:cNvPr id="11" name="TextBox 10">
              <a:extLst>
                <a:ext uri="{FF2B5EF4-FFF2-40B4-BE49-F238E27FC236}">
                  <a16:creationId xmlns:a16="http://schemas.microsoft.com/office/drawing/2014/main" id="{F4189176-6238-492D-9E13-46907F1539B2}"/>
                </a:ext>
              </a:extLst>
            </p:cNvPr>
            <p:cNvSpPr txBox="1"/>
            <p:nvPr/>
          </p:nvSpPr>
          <p:spPr>
            <a:xfrm>
              <a:off x="7752184" y="5231127"/>
              <a:ext cx="1877204" cy="3325495"/>
            </a:xfrm>
            <a:prstGeom prst="rect">
              <a:avLst/>
            </a:prstGeom>
            <a:noFill/>
          </p:spPr>
          <p:txBody>
            <a:bodyPr wrap="square" lIns="0" rtlCol="0">
              <a:spAutoFit/>
            </a:bodyPr>
            <a:lstStyle/>
            <a:p>
              <a:r>
                <a:rPr lang="en-US" b="0" i="0" dirty="0">
                  <a:solidFill>
                    <a:srgbClr val="000000"/>
                  </a:solidFill>
                  <a:effectLst/>
                  <a:latin typeface="Arial" panose="020B0604020202020204" pitchFamily="34" charset="0"/>
                </a:rPr>
                <a:t>This is the process which takes a request from the clients. After getting a request from the client, this process will perform the required processing, gather the requested information, and send it to the requestor client. Once done, it becomes ready to serve another client. Server processes are always alert and ready to serve incoming requests.</a:t>
              </a:r>
              <a:endParaRPr lang="ko-KR" altLang="en-US" dirty="0">
                <a:solidFill>
                  <a:schemeClr val="tx1">
                    <a:lumMod val="65000"/>
                    <a:lumOff val="35000"/>
                  </a:schemeClr>
                </a:solidFill>
                <a:cs typeface="Arial" pitchFamily="34" charset="0"/>
              </a:endParaRPr>
            </a:p>
          </p:txBody>
        </p:sp>
      </p:grpSp>
      <p:grpSp>
        <p:nvGrpSpPr>
          <p:cNvPr id="12" name="그룹 18">
            <a:extLst>
              <a:ext uri="{FF2B5EF4-FFF2-40B4-BE49-F238E27FC236}">
                <a16:creationId xmlns:a16="http://schemas.microsoft.com/office/drawing/2014/main" id="{5DED3EE1-CAFA-4860-B701-470C062A9C4C}"/>
              </a:ext>
            </a:extLst>
          </p:cNvPr>
          <p:cNvGrpSpPr/>
          <p:nvPr/>
        </p:nvGrpSpPr>
        <p:grpSpPr>
          <a:xfrm>
            <a:off x="8192838" y="1570994"/>
            <a:ext cx="3190672" cy="2055443"/>
            <a:chOff x="7752184" y="1689650"/>
            <a:chExt cx="1877204" cy="2055443"/>
          </a:xfrm>
        </p:grpSpPr>
        <p:sp>
          <p:nvSpPr>
            <p:cNvPr id="13" name="TextBox 12">
              <a:extLst>
                <a:ext uri="{FF2B5EF4-FFF2-40B4-BE49-F238E27FC236}">
                  <a16:creationId xmlns:a16="http://schemas.microsoft.com/office/drawing/2014/main" id="{59D5BF89-68C3-4610-95AB-9E07A080A055}"/>
                </a:ext>
              </a:extLst>
            </p:cNvPr>
            <p:cNvSpPr txBox="1"/>
            <p:nvPr/>
          </p:nvSpPr>
          <p:spPr>
            <a:xfrm>
              <a:off x="7752184" y="1689650"/>
              <a:ext cx="1877204" cy="369332"/>
            </a:xfrm>
            <a:prstGeom prst="rect">
              <a:avLst/>
            </a:prstGeom>
            <a:noFill/>
          </p:spPr>
          <p:txBody>
            <a:bodyPr wrap="square" lIns="0" rtlCol="0" anchor="ctr">
              <a:spAutoFit/>
            </a:bodyPr>
            <a:lstStyle/>
            <a:p>
              <a:pPr algn="l"/>
              <a:r>
                <a:rPr lang="en-IN" b="1" i="0" dirty="0">
                  <a:effectLst/>
                  <a:latin typeface="Arial" panose="020B0604020202020204" pitchFamily="34" charset="0"/>
                </a:rPr>
                <a:t>Client Process</a:t>
              </a:r>
            </a:p>
          </p:txBody>
        </p:sp>
        <p:sp>
          <p:nvSpPr>
            <p:cNvPr id="14" name="TextBox 13">
              <a:extLst>
                <a:ext uri="{FF2B5EF4-FFF2-40B4-BE49-F238E27FC236}">
                  <a16:creationId xmlns:a16="http://schemas.microsoft.com/office/drawing/2014/main" id="{8DAFBF64-5E32-4D48-BE14-1A6FD98EDF16}"/>
                </a:ext>
              </a:extLst>
            </p:cNvPr>
            <p:cNvSpPr txBox="1"/>
            <p:nvPr/>
          </p:nvSpPr>
          <p:spPr>
            <a:xfrm>
              <a:off x="7752184" y="1990767"/>
              <a:ext cx="1877204" cy="1754326"/>
            </a:xfrm>
            <a:prstGeom prst="rect">
              <a:avLst/>
            </a:prstGeom>
            <a:noFill/>
          </p:spPr>
          <p:txBody>
            <a:bodyPr wrap="square" lIns="0" rtlCol="0">
              <a:spAutoFit/>
            </a:bodyPr>
            <a:lstStyle/>
            <a:p>
              <a:r>
                <a:rPr lang="en-US" b="0" i="0" dirty="0">
                  <a:solidFill>
                    <a:srgbClr val="000000"/>
                  </a:solidFill>
                  <a:effectLst/>
                  <a:latin typeface="Arial" panose="020B0604020202020204" pitchFamily="34" charset="0"/>
                </a:rPr>
                <a:t>This is the process, which typically makes a request for information. After getting the response, this process may terminate or may do some other processing.</a:t>
              </a:r>
              <a:endParaRPr lang="ko-KR" altLang="en-US" dirty="0">
                <a:solidFill>
                  <a:schemeClr val="tx1">
                    <a:lumMod val="65000"/>
                    <a:lumOff val="35000"/>
                  </a:schemeClr>
                </a:solidFill>
                <a:cs typeface="Arial" pitchFamily="34" charset="0"/>
              </a:endParaRPr>
            </a:p>
          </p:txBody>
        </p:sp>
      </p:grpSp>
      <p:sp>
        <p:nvSpPr>
          <p:cNvPr id="20" name="TextBox 19">
            <a:extLst>
              <a:ext uri="{FF2B5EF4-FFF2-40B4-BE49-F238E27FC236}">
                <a16:creationId xmlns:a16="http://schemas.microsoft.com/office/drawing/2014/main" id="{8EDB5E71-4CDB-42DD-BE3B-E4D3AF5653EB}"/>
              </a:ext>
            </a:extLst>
          </p:cNvPr>
          <p:cNvSpPr txBox="1"/>
          <p:nvPr/>
        </p:nvSpPr>
        <p:spPr>
          <a:xfrm>
            <a:off x="323529" y="1420104"/>
            <a:ext cx="3770885" cy="2585323"/>
          </a:xfrm>
          <a:prstGeom prst="rect">
            <a:avLst/>
          </a:prstGeom>
          <a:noFill/>
          <a:ln>
            <a:noFill/>
            <a:prstDash val="dash"/>
          </a:ln>
        </p:spPr>
        <p:txBody>
          <a:bodyPr wrap="square" lIns="0" rtlCol="0">
            <a:spAutoFit/>
          </a:bodyPr>
          <a:lstStyle/>
          <a:p>
            <a:pPr algn="just"/>
            <a:r>
              <a:rPr lang="en-US" b="0" i="0" dirty="0">
                <a:effectLst/>
                <a:latin typeface="+mj-lt"/>
              </a:rPr>
              <a:t>Socket programming is a way of connecting two nodes on a network to communicate with each other. One socket(node) listens on a particular port at an IP, while other socket reaches out to the other to form a connection. Server forms the listener socket while client reaches out to the server.</a:t>
            </a:r>
            <a:endParaRPr lang="ko-KR" altLang="en-US" dirty="0">
              <a:solidFill>
                <a:schemeClr val="tx1">
                  <a:lumMod val="65000"/>
                  <a:lumOff val="35000"/>
                </a:schemeClr>
              </a:solidFill>
              <a:latin typeface="+mj-lt"/>
              <a:cs typeface="Arial" pitchFamily="34" charset="0"/>
            </a:endParaRPr>
          </a:p>
        </p:txBody>
      </p:sp>
      <p:cxnSp>
        <p:nvCxnSpPr>
          <p:cNvPr id="22" name="Elbow Connector 22">
            <a:extLst>
              <a:ext uri="{FF2B5EF4-FFF2-40B4-BE49-F238E27FC236}">
                <a16:creationId xmlns:a16="http://schemas.microsoft.com/office/drawing/2014/main" id="{32F1BD90-F85C-4C7C-A6FE-6D6DD141EB1F}"/>
              </a:ext>
            </a:extLst>
          </p:cNvPr>
          <p:cNvCxnSpPr>
            <a:cxnSpLocks/>
          </p:cNvCxnSpPr>
          <p:nvPr/>
        </p:nvCxnSpPr>
        <p:spPr>
          <a:xfrm rot="5400000" flipH="1" flipV="1">
            <a:off x="5963211" y="4076088"/>
            <a:ext cx="1052956" cy="12700"/>
          </a:xfrm>
          <a:prstGeom prst="bentConnector3">
            <a:avLst>
              <a:gd name="adj1" fmla="val 50000"/>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31">
            <a:extLst>
              <a:ext uri="{FF2B5EF4-FFF2-40B4-BE49-F238E27FC236}">
                <a16:creationId xmlns:a16="http://schemas.microsoft.com/office/drawing/2014/main" id="{ECD31675-AABA-448C-8C65-0BCBAC18D68A}"/>
              </a:ext>
            </a:extLst>
          </p:cNvPr>
          <p:cNvCxnSpPr>
            <a:cxnSpLocks/>
          </p:cNvCxnSpPr>
          <p:nvPr/>
        </p:nvCxnSpPr>
        <p:spPr>
          <a:xfrm>
            <a:off x="4262158" y="1893770"/>
            <a:ext cx="1204801" cy="466447"/>
          </a:xfrm>
          <a:prstGeom prst="bentConnector3">
            <a:avLst>
              <a:gd name="adj1" fmla="val 98188"/>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34">
            <a:extLst>
              <a:ext uri="{FF2B5EF4-FFF2-40B4-BE49-F238E27FC236}">
                <a16:creationId xmlns:a16="http://schemas.microsoft.com/office/drawing/2014/main" id="{7D0E89C7-EBAC-45DB-AADA-D3EE0FB1A644}"/>
              </a:ext>
            </a:extLst>
          </p:cNvPr>
          <p:cNvCxnSpPr>
            <a:cxnSpLocks/>
          </p:cNvCxnSpPr>
          <p:nvPr/>
        </p:nvCxnSpPr>
        <p:spPr>
          <a:xfrm rot="10800000" flipV="1">
            <a:off x="6588214" y="1893770"/>
            <a:ext cx="1269136" cy="525671"/>
          </a:xfrm>
          <a:prstGeom prst="bentConnector3">
            <a:avLst>
              <a:gd name="adj1" fmla="val 100320"/>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0F5471-5626-4EFB-BEF0-81A1BDF38E24}"/>
              </a:ext>
            </a:extLst>
          </p:cNvPr>
          <p:cNvSpPr txBox="1"/>
          <p:nvPr/>
        </p:nvSpPr>
        <p:spPr>
          <a:xfrm>
            <a:off x="4889694" y="2676898"/>
            <a:ext cx="1080120" cy="338554"/>
          </a:xfrm>
          <a:prstGeom prst="rect">
            <a:avLst/>
          </a:prstGeom>
          <a:noFill/>
        </p:spPr>
        <p:txBody>
          <a:bodyPr wrap="square" rtlCol="0" anchor="ctr">
            <a:spAutoFit/>
          </a:bodyPr>
          <a:lstStyle/>
          <a:p>
            <a:pPr algn="ctr"/>
            <a:r>
              <a:rPr lang="en-US" altLang="ko-KR" sz="1600" b="1" dirty="0">
                <a:solidFill>
                  <a:schemeClr val="tx1">
                    <a:lumMod val="85000"/>
                    <a:lumOff val="15000"/>
                  </a:schemeClr>
                </a:solidFill>
                <a:cs typeface="Arial" pitchFamily="34" charset="0"/>
              </a:rPr>
              <a:t>Socket</a:t>
            </a:r>
            <a:endParaRPr lang="ko-KR" altLang="en-US" sz="1600" b="1" dirty="0">
              <a:solidFill>
                <a:schemeClr val="tx1">
                  <a:lumMod val="85000"/>
                  <a:lumOff val="15000"/>
                </a:schemeClr>
              </a:solidFill>
              <a:cs typeface="Arial" pitchFamily="34" charset="0"/>
            </a:endParaRPr>
          </a:p>
        </p:txBody>
      </p:sp>
      <p:sp>
        <p:nvSpPr>
          <p:cNvPr id="26" name="TextBox 25">
            <a:extLst>
              <a:ext uri="{FF2B5EF4-FFF2-40B4-BE49-F238E27FC236}">
                <a16:creationId xmlns:a16="http://schemas.microsoft.com/office/drawing/2014/main" id="{253CB110-DF17-4BC0-B63A-3ED0EE7026DF}"/>
              </a:ext>
            </a:extLst>
          </p:cNvPr>
          <p:cNvSpPr txBox="1"/>
          <p:nvPr/>
        </p:nvSpPr>
        <p:spPr>
          <a:xfrm>
            <a:off x="6003218" y="2664591"/>
            <a:ext cx="1540421" cy="338554"/>
          </a:xfrm>
          <a:prstGeom prst="rect">
            <a:avLst/>
          </a:prstGeom>
          <a:noFill/>
        </p:spPr>
        <p:txBody>
          <a:bodyPr wrap="square" rtlCol="0" anchor="ctr">
            <a:spAutoFit/>
          </a:bodyPr>
          <a:lstStyle/>
          <a:p>
            <a:pPr algn="ctr"/>
            <a:r>
              <a:rPr lang="en-US" altLang="ko-KR" sz="1600" b="1" dirty="0">
                <a:solidFill>
                  <a:schemeClr val="tx1">
                    <a:lumMod val="85000"/>
                    <a:lumOff val="15000"/>
                  </a:schemeClr>
                </a:solidFill>
                <a:cs typeface="Arial" pitchFamily="34" charset="0"/>
              </a:rPr>
              <a:t>Programming</a:t>
            </a:r>
            <a:endParaRPr lang="ko-KR" altLang="en-US" sz="1600" b="1" dirty="0">
              <a:solidFill>
                <a:schemeClr val="tx1">
                  <a:lumMod val="85000"/>
                  <a:lumOff val="15000"/>
                </a:schemeClr>
              </a:solidFill>
              <a:cs typeface="Arial" pitchFamily="34" charset="0"/>
            </a:endParaRPr>
          </a:p>
        </p:txBody>
      </p:sp>
      <p:pic>
        <p:nvPicPr>
          <p:cNvPr id="15" name="ppt-2-slide-6">
            <a:hlinkClick r:id="" action="ppaction://media"/>
            <a:extLst>
              <a:ext uri="{FF2B5EF4-FFF2-40B4-BE49-F238E27FC236}">
                <a16:creationId xmlns:a16="http://schemas.microsoft.com/office/drawing/2014/main" id="{AEE528A1-216D-437F-A037-936AF6D266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3529" y="379091"/>
            <a:ext cx="609600" cy="609600"/>
          </a:xfrm>
          <a:prstGeom prst="rect">
            <a:avLst/>
          </a:prstGeom>
        </p:spPr>
      </p:pic>
    </p:spTree>
    <p:extLst>
      <p:ext uri="{BB962C8B-B14F-4D97-AF65-F5344CB8AC3E}">
        <p14:creationId xmlns:p14="http://schemas.microsoft.com/office/powerpoint/2010/main" val="15573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0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34400" y="2910809"/>
            <a:ext cx="3657600" cy="724247"/>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2. Code &amp; Explanation</a:t>
            </a:r>
          </a:p>
        </p:txBody>
      </p:sp>
      <p:grpSp>
        <p:nvGrpSpPr>
          <p:cNvPr id="10" name="Group 9">
            <a:extLst>
              <a:ext uri="{FF2B5EF4-FFF2-40B4-BE49-F238E27FC236}">
                <a16:creationId xmlns:a16="http://schemas.microsoft.com/office/drawing/2014/main" id="{69C50E49-B794-4553-9F32-E610B57B66D6}"/>
              </a:ext>
            </a:extLst>
          </p:cNvPr>
          <p:cNvGrpSpPr/>
          <p:nvPr/>
        </p:nvGrpSpPr>
        <p:grpSpPr>
          <a:xfrm>
            <a:off x="4560301" y="1541881"/>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11" name="Rectangle 36">
              <a:extLst>
                <a:ext uri="{FF2B5EF4-FFF2-40B4-BE49-F238E27FC236}">
                  <a16:creationId xmlns:a16="http://schemas.microsoft.com/office/drawing/2014/main" id="{E053E428-16C9-4BE8-9135-89A2185F45E5}"/>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4">
              <a:extLst>
                <a:ext uri="{FF2B5EF4-FFF2-40B4-BE49-F238E27FC236}">
                  <a16:creationId xmlns:a16="http://schemas.microsoft.com/office/drawing/2014/main" id="{AC04BF59-16D5-402C-8110-944C22437488}"/>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14" name="Group 13">
            <a:extLst>
              <a:ext uri="{FF2B5EF4-FFF2-40B4-BE49-F238E27FC236}">
                <a16:creationId xmlns:a16="http://schemas.microsoft.com/office/drawing/2014/main" id="{46CB749A-8B49-49B4-B6A2-68785691722C}"/>
              </a:ext>
            </a:extLst>
          </p:cNvPr>
          <p:cNvGrpSpPr/>
          <p:nvPr/>
        </p:nvGrpSpPr>
        <p:grpSpPr>
          <a:xfrm>
            <a:off x="915443" y="1564549"/>
            <a:ext cx="3431329" cy="3431329"/>
            <a:chOff x="1510528" y="1366070"/>
            <a:chExt cx="3431329" cy="3431329"/>
          </a:xfrm>
          <a:effectLst>
            <a:outerShdw blurRad="50800" dist="38100" dir="2700000" algn="tl" rotWithShape="0">
              <a:prstClr val="black">
                <a:alpha val="40000"/>
              </a:prstClr>
            </a:outerShdw>
          </a:effectLst>
        </p:grpSpPr>
        <p:sp>
          <p:nvSpPr>
            <p:cNvPr id="15" name="Freeform: Shape 14">
              <a:extLst>
                <a:ext uri="{FF2B5EF4-FFF2-40B4-BE49-F238E27FC236}">
                  <a16:creationId xmlns:a16="http://schemas.microsoft.com/office/drawing/2014/main" id="{585F040B-916A-4DE1-A71C-CBD3C58D97FC}"/>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6" name="Freeform: Shape 15">
              <a:extLst>
                <a:ext uri="{FF2B5EF4-FFF2-40B4-BE49-F238E27FC236}">
                  <a16:creationId xmlns:a16="http://schemas.microsoft.com/office/drawing/2014/main" id="{32D99974-11D4-408D-A35B-6C2F90A54312}"/>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9ABEFA71-1360-4E74-B32D-CEB29A3C9940}"/>
              </a:ext>
            </a:extLst>
          </p:cNvPr>
          <p:cNvGrpSpPr/>
          <p:nvPr/>
        </p:nvGrpSpPr>
        <p:grpSpPr>
          <a:xfrm>
            <a:off x="8256606" y="3940617"/>
            <a:ext cx="2515051" cy="2033381"/>
            <a:chOff x="8851691" y="3742138"/>
            <a:chExt cx="2515051" cy="2033381"/>
          </a:xfrm>
          <a:effectLst>
            <a:outerShdw blurRad="50800" dist="38100" dir="2700000" algn="tl" rotWithShape="0">
              <a:prstClr val="black">
                <a:alpha val="40000"/>
              </a:prstClr>
            </a:outerShdw>
          </a:effectLst>
        </p:grpSpPr>
        <p:sp>
          <p:nvSpPr>
            <p:cNvPr id="18" name="Freeform: Shape 17">
              <a:extLst>
                <a:ext uri="{FF2B5EF4-FFF2-40B4-BE49-F238E27FC236}">
                  <a16:creationId xmlns:a16="http://schemas.microsoft.com/office/drawing/2014/main" id="{CCA0B586-6990-411C-9BBB-0964913E541E}"/>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B50A4D9-E049-4CA1-9171-4F58706D64AA}"/>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6E2FE08-CE67-4136-96EE-39393E974650}"/>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5F8C0E9-AD04-4128-9DA1-D4A9FBC0D64C}"/>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017B88E-39D6-4259-B8F2-3459A9A2F1DF}"/>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72FAA83-DEE9-4A5C-8587-8124741402B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3159ECD-D3F1-46F1-99DD-286640098E76}"/>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2593906-39EB-44C2-8F76-90A62EEA4502}"/>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5DFF4381-2DD8-4430-92C3-4F9FC74FFDED}"/>
              </a:ext>
            </a:extLst>
          </p:cNvPr>
          <p:cNvSpPr/>
          <p:nvPr/>
        </p:nvSpPr>
        <p:spPr>
          <a:xfrm>
            <a:off x="489496" y="2027366"/>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6B8B36FE-A3B3-4F21-A406-782EC251CF2F}"/>
              </a:ext>
            </a:extLst>
          </p:cNvPr>
          <p:cNvSpPr/>
          <p:nvPr/>
        </p:nvSpPr>
        <p:spPr>
          <a:xfrm>
            <a:off x="678506" y="5344285"/>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72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E9E343-F682-4933-AEB7-7FC186E21BA8}"/>
              </a:ext>
            </a:extLst>
          </p:cNvPr>
          <p:cNvSpPr txBox="1"/>
          <p:nvPr/>
        </p:nvSpPr>
        <p:spPr>
          <a:xfrm>
            <a:off x="7137778" y="0"/>
            <a:ext cx="5054221" cy="2893100"/>
          </a:xfrm>
          <a:prstGeom prst="rect">
            <a:avLst/>
          </a:prstGeom>
          <a:solidFill>
            <a:schemeClr val="tx2">
              <a:lumMod val="50000"/>
            </a:schemeClr>
          </a:solidFill>
        </p:spPr>
        <p:txBody>
          <a:bodyPr wrap="square">
            <a:spAutoFit/>
          </a:bodyPr>
          <a:lstStyle/>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if</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0AB0B3"/>
                </a:solidFill>
                <a:effectLst/>
                <a:latin typeface="Consolas" panose="020B0609020204030204" pitchFamily="49" charset="0"/>
              </a:rPr>
              <a:t>0</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return</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return</a:t>
            </a:r>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a</a:t>
            </a:r>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i="1" dirty="0">
                <a:solidFill>
                  <a:srgbClr val="00FFFF"/>
                </a:solidFill>
                <a:effectLst/>
                <a:latin typeface="Consolas" panose="020B0609020204030204" pitchFamily="49" charset="0"/>
              </a:rPr>
              <a:t>b</a:t>
            </a:r>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a:t>
            </a:r>
          </a:p>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lcm</a:t>
            </a:r>
            <a:r>
              <a:rPr lang="en-IN" sz="1600" b="0" dirty="0">
                <a:solidFill>
                  <a:srgbClr val="79B8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0</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for</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&lt;</a:t>
            </a:r>
            <a:r>
              <a:rPr lang="en-IN" sz="1600" b="0" dirty="0">
                <a:solidFill>
                  <a:srgbClr val="0AB0B3"/>
                </a:solidFill>
                <a:effectLst/>
                <a:latin typeface="Consolas" panose="020B0609020204030204" pitchFamily="49" charset="0"/>
              </a:rPr>
              <a:t>4</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i</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lcm</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i</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a:t>
            </a:r>
            <a:r>
              <a:rPr lang="en-IN" sz="1600" b="0" dirty="0">
                <a:solidFill>
                  <a:srgbClr val="00FF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a:t>
            </a:r>
            <a:r>
              <a:rPr lang="en-IN" sz="1600" b="0" dirty="0" err="1">
                <a:solidFill>
                  <a:srgbClr val="00E1FF"/>
                </a:solidFill>
                <a:effectLst/>
                <a:latin typeface="Consolas" panose="020B0609020204030204" pitchFamily="49" charset="0"/>
              </a:rPr>
              <a:t>gcd</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a:t>
            </a:r>
            <a:r>
              <a:rPr lang="en-IN" sz="1600" b="0" dirty="0">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i</a:t>
            </a:r>
            <a:r>
              <a:rPr lang="en-IN" sz="1600" b="0" dirty="0">
                <a:solidFill>
                  <a:srgbClr val="FFFFFF"/>
                </a:solidFill>
                <a:effectLst/>
                <a:latin typeface="Consolas" panose="020B0609020204030204" pitchFamily="49" charset="0"/>
              </a:rPr>
              <a:t>],</a:t>
            </a:r>
            <a:r>
              <a:rPr lang="en-IN" sz="1600" b="0" dirty="0">
                <a:solidFill>
                  <a:srgbClr val="00FFFF"/>
                </a:solidFill>
                <a:effectLst/>
                <a:latin typeface="Consolas" panose="020B0609020204030204" pitchFamily="49" charset="0"/>
              </a:rPr>
              <a:t>lcm</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CE1A12E-665B-41DC-9C25-E9BDB51C0406}"/>
              </a:ext>
            </a:extLst>
          </p:cNvPr>
          <p:cNvSpPr txBox="1"/>
          <p:nvPr/>
        </p:nvSpPr>
        <p:spPr>
          <a:xfrm>
            <a:off x="1430173" y="495658"/>
            <a:ext cx="5489241" cy="369332"/>
          </a:xfrm>
          <a:prstGeom prst="rect">
            <a:avLst/>
          </a:prstGeom>
          <a:noFill/>
          <a:ln>
            <a:solidFill>
              <a:schemeClr val="tx1"/>
            </a:solidFill>
            <a:prstDash val="dash"/>
          </a:ln>
        </p:spPr>
        <p:txBody>
          <a:bodyPr wrap="square">
            <a:spAutoFit/>
          </a:bodyPr>
          <a:lstStyle/>
          <a:p>
            <a:r>
              <a:rPr lang="en-IN" dirty="0"/>
              <a:t>This function takes 2 integers and return their </a:t>
            </a:r>
            <a:r>
              <a:rPr lang="en-IN" dirty="0" err="1"/>
              <a:t>gcd</a:t>
            </a:r>
            <a:r>
              <a:rPr lang="en-IN" dirty="0"/>
              <a:t>.</a:t>
            </a:r>
          </a:p>
        </p:txBody>
      </p:sp>
      <p:sp>
        <p:nvSpPr>
          <p:cNvPr id="8" name="TextBox 7">
            <a:extLst>
              <a:ext uri="{FF2B5EF4-FFF2-40B4-BE49-F238E27FC236}">
                <a16:creationId xmlns:a16="http://schemas.microsoft.com/office/drawing/2014/main" id="{4DA3C241-D622-420D-90A1-AD71EBA2CB0A}"/>
              </a:ext>
            </a:extLst>
          </p:cNvPr>
          <p:cNvSpPr txBox="1"/>
          <p:nvPr/>
        </p:nvSpPr>
        <p:spPr>
          <a:xfrm>
            <a:off x="1184513" y="1621640"/>
            <a:ext cx="5734901" cy="646331"/>
          </a:xfrm>
          <a:prstGeom prst="rect">
            <a:avLst/>
          </a:prstGeom>
          <a:noFill/>
          <a:ln>
            <a:solidFill>
              <a:schemeClr val="tx1"/>
            </a:solidFill>
            <a:prstDash val="dash"/>
          </a:ln>
        </p:spPr>
        <p:txBody>
          <a:bodyPr wrap="square">
            <a:spAutoFit/>
          </a:bodyPr>
          <a:lstStyle/>
          <a:p>
            <a:r>
              <a:rPr lang="en-IN" dirty="0"/>
              <a:t>This function takes an array as input and returns the lcm of fixed number of integers present in the array </a:t>
            </a:r>
          </a:p>
        </p:txBody>
      </p:sp>
      <p:sp>
        <p:nvSpPr>
          <p:cNvPr id="9" name="TextBox 8">
            <a:extLst>
              <a:ext uri="{FF2B5EF4-FFF2-40B4-BE49-F238E27FC236}">
                <a16:creationId xmlns:a16="http://schemas.microsoft.com/office/drawing/2014/main" id="{ECD768CA-7CC5-4614-B883-422B0C5A4C1A}"/>
              </a:ext>
            </a:extLst>
          </p:cNvPr>
          <p:cNvSpPr txBox="1"/>
          <p:nvPr/>
        </p:nvSpPr>
        <p:spPr>
          <a:xfrm>
            <a:off x="0" y="0"/>
            <a:ext cx="103111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a:t>Server.c</a:t>
            </a:r>
            <a:endParaRPr lang="en-IN" dirty="0"/>
          </a:p>
        </p:txBody>
      </p:sp>
      <p:sp>
        <p:nvSpPr>
          <p:cNvPr id="11" name="TextBox 10">
            <a:extLst>
              <a:ext uri="{FF2B5EF4-FFF2-40B4-BE49-F238E27FC236}">
                <a16:creationId xmlns:a16="http://schemas.microsoft.com/office/drawing/2014/main" id="{EA5CB2B5-4999-4ECE-8E53-C5B4EB50E428}"/>
              </a:ext>
            </a:extLst>
          </p:cNvPr>
          <p:cNvSpPr txBox="1"/>
          <p:nvPr/>
        </p:nvSpPr>
        <p:spPr>
          <a:xfrm>
            <a:off x="5504596" y="3429000"/>
            <a:ext cx="6687403" cy="2616101"/>
          </a:xfrm>
          <a:prstGeom prst="rect">
            <a:avLst/>
          </a:prstGeom>
          <a:solidFill>
            <a:schemeClr val="tx2">
              <a:lumMod val="50000"/>
            </a:schemeClr>
          </a:solidFill>
        </p:spPr>
        <p:txBody>
          <a:bodyPr wrap="square">
            <a:spAutoFit/>
          </a:bodyPr>
          <a:lstStyle/>
          <a:p>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main</a:t>
            </a:r>
            <a:r>
              <a:rPr lang="en-IN" sz="1600" b="0" dirty="0">
                <a:solidFill>
                  <a:srgbClr val="FFFFFF"/>
                </a:solidFill>
                <a:effectLst/>
                <a:latin typeface="Consolas" panose="020B0609020204030204" pitchFamily="49" charset="0"/>
              </a:rPr>
              <a:t>(</a:t>
            </a:r>
            <a:r>
              <a:rPr lang="en-IN" sz="1600" b="0" dirty="0">
                <a:solidFill>
                  <a:srgbClr val="79B8FF"/>
                </a:solidFill>
                <a:effectLst/>
                <a:latin typeface="Consolas" panose="020B0609020204030204" pitchFamily="49" charset="0"/>
              </a:rPr>
              <a:t>int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argc</a:t>
            </a:r>
            <a:r>
              <a:rPr lang="en-IN" sz="1600" b="0" dirty="0" err="1">
                <a:solidFill>
                  <a:srgbClr val="FFFFFF"/>
                </a:solidFill>
                <a:effectLst/>
                <a:latin typeface="Consolas" panose="020B0609020204030204" pitchFamily="49" charset="0"/>
              </a:rPr>
              <a:t>,</a:t>
            </a:r>
            <a:r>
              <a:rPr lang="en-IN" sz="1600" b="0" dirty="0" err="1">
                <a:solidFill>
                  <a:srgbClr val="79B8FF"/>
                </a:solidFill>
                <a:effectLst/>
                <a:latin typeface="Consolas" panose="020B0609020204030204" pitchFamily="49" charset="0"/>
              </a:rPr>
              <a:t>char</a:t>
            </a:r>
            <a:r>
              <a:rPr lang="en-IN" sz="1600" b="0" dirty="0">
                <a:solidFill>
                  <a:srgbClr val="00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a:t>
            </a:r>
            <a:r>
              <a:rPr lang="en-IN" sz="1600" b="0" dirty="0">
                <a:solidFill>
                  <a:srgbClr val="00FFFF"/>
                </a:solidFill>
                <a:effectLst/>
                <a:latin typeface="Consolas" panose="020B0609020204030204" pitchFamily="49" charset="0"/>
              </a:rPr>
              <a:t> </a:t>
            </a:r>
            <a:r>
              <a:rPr lang="en-IN" sz="1600" b="0" i="1" dirty="0" err="1">
                <a:solidFill>
                  <a:srgbClr val="00FFFF"/>
                </a:solidFill>
                <a:effectLst/>
                <a:latin typeface="Consolas" panose="020B0609020204030204" pitchFamily="49" charset="0"/>
              </a:rPr>
              <a:t>argv</a:t>
            </a:r>
            <a:r>
              <a:rPr lang="en-IN" sz="1600" b="0" dirty="0">
                <a:solidFill>
                  <a:srgbClr val="79B8FF"/>
                </a:solidFill>
                <a:effectLst/>
                <a:latin typeface="Consolas" panose="020B0609020204030204" pitchFamily="49" charset="0"/>
              </a:rPr>
              <a: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if</a:t>
            </a:r>
            <a:r>
              <a:rPr lang="en-IN" sz="1600" b="0" dirty="0">
                <a:solidFill>
                  <a:srgbClr val="FFFFFF"/>
                </a:solidFill>
                <a:effectLst/>
                <a:latin typeface="Consolas" panose="020B0609020204030204" pitchFamily="49" charset="0"/>
              </a:rPr>
              <a:t>(</a:t>
            </a:r>
            <a:r>
              <a:rPr lang="en-IN" sz="1600" b="0" i="1" dirty="0" err="1">
                <a:solidFill>
                  <a:srgbClr val="00FFFF"/>
                </a:solidFill>
                <a:effectLst/>
                <a:latin typeface="Consolas" panose="020B0609020204030204" pitchFamily="49" charset="0"/>
              </a:rPr>
              <a:t>argc</a:t>
            </a:r>
            <a:r>
              <a:rPr lang="en-IN" sz="1600" b="0" dirty="0">
                <a:solidFill>
                  <a:srgbClr val="79B8FF"/>
                </a:solidFill>
                <a:effectLst/>
                <a:latin typeface="Consolas" panose="020B0609020204030204" pitchFamily="49" charset="0"/>
              </a:rPr>
              <a:t>&lt;</a:t>
            </a:r>
            <a:r>
              <a:rPr lang="en-IN" sz="1600" b="0" dirty="0">
                <a:solidFill>
                  <a:srgbClr val="0AB0B3"/>
                </a:solidFill>
                <a:effectLst/>
                <a:latin typeface="Consolas" panose="020B0609020204030204" pitchFamily="49" charset="0"/>
              </a:rPr>
              <a:t>2</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00E1FF"/>
                </a:solidFill>
                <a:effectLst/>
                <a:latin typeface="Consolas" panose="020B0609020204030204" pitchFamily="49" charset="0"/>
              </a:rPr>
              <a:t>fprintf</a:t>
            </a:r>
            <a:r>
              <a:rPr lang="en-IN" sz="1600" b="0" dirty="0">
                <a:solidFill>
                  <a:srgbClr val="FFFFFF"/>
                </a:solidFill>
                <a:effectLst/>
                <a:latin typeface="Consolas" panose="020B0609020204030204" pitchFamily="49" charset="0"/>
              </a:rPr>
              <a:t>(</a:t>
            </a:r>
            <a:r>
              <a:rPr lang="en-IN" sz="1600" b="0" dirty="0">
                <a:solidFill>
                  <a:srgbClr val="00E1FF"/>
                </a:solidFill>
                <a:effectLst/>
                <a:latin typeface="Consolas" panose="020B0609020204030204" pitchFamily="49" charset="0"/>
              </a:rPr>
              <a:t>stderr</a:t>
            </a:r>
            <a:r>
              <a:rPr lang="en-IN" sz="1600" b="0" dirty="0">
                <a:solidFill>
                  <a:srgbClr val="FFFFFF"/>
                </a:solidFill>
                <a:effectLst/>
                <a:latin typeface="Consolas" panose="020B0609020204030204" pitchFamily="49" charset="0"/>
              </a:rPr>
              <a:t>, </a:t>
            </a:r>
            <a:r>
              <a:rPr lang="en-IN" sz="1600" b="0" dirty="0">
                <a:solidFill>
                  <a:srgbClr val="C3E88D"/>
                </a:solidFill>
                <a:effectLst/>
                <a:latin typeface="Consolas" panose="020B0609020204030204" pitchFamily="49" charset="0"/>
              </a:rPr>
              <a:t>"Please provide the port number"</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00E1FF"/>
                </a:solidFill>
                <a:effectLst/>
                <a:latin typeface="Consolas" panose="020B0609020204030204" pitchFamily="49" charset="0"/>
              </a:rPr>
              <a:t>exit</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int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sockfd</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newsockfd</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portno</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n</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ans</a:t>
            </a:r>
            <a:r>
              <a:rPr lang="en-IN" sz="1600" b="0" dirty="0">
                <a:solidFill>
                  <a:srgbClr val="79B8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char</a:t>
            </a:r>
            <a:r>
              <a:rPr lang="en-IN" sz="1600" b="0" dirty="0">
                <a:solidFill>
                  <a:srgbClr val="FFFFFF"/>
                </a:solidFill>
                <a:effectLst/>
                <a:latin typeface="Consolas" panose="020B0609020204030204" pitchFamily="49" charset="0"/>
              </a:rPr>
              <a:t> </a:t>
            </a:r>
            <a:r>
              <a:rPr lang="en-IN" sz="1600" b="0" dirty="0">
                <a:solidFill>
                  <a:srgbClr val="00FFFF"/>
                </a:solidFill>
                <a:effectLst/>
                <a:latin typeface="Consolas" panose="020B0609020204030204" pitchFamily="49" charset="0"/>
              </a:rPr>
              <a:t>buffer</a:t>
            </a:r>
            <a:r>
              <a:rPr lang="en-IN" sz="1600" b="0" dirty="0">
                <a:solidFill>
                  <a:srgbClr val="FFFFFF"/>
                </a:solidFill>
                <a:effectLst/>
                <a:latin typeface="Consolas" panose="020B0609020204030204" pitchFamily="49" charset="0"/>
              </a:rPr>
              <a:t>[</a:t>
            </a:r>
            <a:r>
              <a:rPr lang="en-IN" sz="1600" b="0" dirty="0">
                <a:solidFill>
                  <a:srgbClr val="0AB0B3"/>
                </a:solidFill>
                <a:effectLst/>
                <a:latin typeface="Consolas" panose="020B0609020204030204" pitchFamily="49" charset="0"/>
              </a:rPr>
              <a:t>1024</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F5C876"/>
                </a:solidFill>
                <a:effectLst/>
                <a:latin typeface="Consolas" panose="020B0609020204030204" pitchFamily="49" charset="0"/>
              </a:rPr>
              <a:t>pid_t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childpid</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9B8FF"/>
                </a:solidFill>
                <a:effectLst/>
                <a:latin typeface="Consolas" panose="020B0609020204030204" pitchFamily="49" charset="0"/>
              </a:rPr>
              <a:t>struct</a:t>
            </a:r>
            <a:r>
              <a:rPr lang="en-IN" sz="1600" b="0" dirty="0">
                <a:solidFill>
                  <a:srgbClr val="FFFFFF"/>
                </a:solidFill>
                <a:effectLst/>
                <a:latin typeface="Consolas" panose="020B0609020204030204" pitchFamily="49" charset="0"/>
              </a:rPr>
              <a:t> </a:t>
            </a:r>
            <a:r>
              <a:rPr lang="en-IN" sz="1600" b="0" dirty="0" err="1">
                <a:solidFill>
                  <a:srgbClr val="F5C876"/>
                </a:solidFill>
                <a:effectLst/>
                <a:latin typeface="Consolas" panose="020B0609020204030204" pitchFamily="49" charset="0"/>
              </a:rPr>
              <a:t>sockaddr_in</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server_address</a:t>
            </a:r>
            <a:r>
              <a:rPr lang="en-IN" sz="1600" b="0" dirty="0" err="1">
                <a:solidFill>
                  <a:srgbClr val="FFFFFF"/>
                </a:solidFill>
                <a:effectLst/>
                <a:latin typeface="Consolas" panose="020B0609020204030204" pitchFamily="49" charset="0"/>
              </a:rPr>
              <a:t>,</a:t>
            </a:r>
            <a:r>
              <a:rPr lang="en-IN" sz="1600" b="0" dirty="0" err="1">
                <a:solidFill>
                  <a:srgbClr val="00FFFF"/>
                </a:solidFill>
                <a:effectLst/>
                <a:latin typeface="Consolas" panose="020B0609020204030204" pitchFamily="49" charset="0"/>
              </a:rPr>
              <a:t>client_address</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56B6C2"/>
                </a:solidFill>
                <a:effectLst/>
                <a:latin typeface="Consolas" panose="020B0609020204030204" pitchFamily="49" charset="0"/>
              </a:rPr>
              <a:t>socklen_t</a:t>
            </a:r>
            <a:r>
              <a:rPr lang="en-IN" sz="1600" b="0" dirty="0">
                <a:solidFill>
                  <a:srgbClr val="FFFFFF"/>
                </a:solidFill>
                <a:effectLst/>
                <a:latin typeface="Consolas" panose="020B0609020204030204" pitchFamily="49" charset="0"/>
              </a:rPr>
              <a:t> </a:t>
            </a:r>
            <a:r>
              <a:rPr lang="en-IN" sz="1600" b="0" dirty="0" err="1">
                <a:solidFill>
                  <a:srgbClr val="00FFFF"/>
                </a:solidFill>
                <a:effectLst/>
                <a:latin typeface="Consolas" panose="020B0609020204030204" pitchFamily="49" charset="0"/>
              </a:rPr>
              <a:t>client_len</a:t>
            </a:r>
            <a:r>
              <a:rPr lang="en-IN" sz="1600" b="0" dirty="0">
                <a:solidFill>
                  <a:srgbClr val="FFFFFF"/>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D605F43D-76ED-45AB-98A5-947A2708D34E}"/>
              </a:ext>
            </a:extLst>
          </p:cNvPr>
          <p:cNvSpPr txBox="1"/>
          <p:nvPr/>
        </p:nvSpPr>
        <p:spPr>
          <a:xfrm>
            <a:off x="165484" y="2893100"/>
            <a:ext cx="4888739" cy="1200329"/>
          </a:xfrm>
          <a:prstGeom prst="rect">
            <a:avLst/>
          </a:prstGeom>
          <a:noFill/>
          <a:ln>
            <a:solidFill>
              <a:schemeClr val="tx1"/>
            </a:solidFill>
            <a:prstDash val="dash"/>
          </a:ln>
        </p:spPr>
        <p:txBody>
          <a:bodyPr wrap="square">
            <a:spAutoFit/>
          </a:bodyPr>
          <a:lstStyle/>
          <a:p>
            <a:r>
              <a:rPr lang="en-US" dirty="0"/>
              <a:t>This if condition will ensure that port number is provided or not. If port is not provided then server process can't be started rather it will display the error and exits.</a:t>
            </a:r>
            <a:endParaRPr lang="en-IN" dirty="0"/>
          </a:p>
        </p:txBody>
      </p:sp>
      <p:cxnSp>
        <p:nvCxnSpPr>
          <p:cNvPr id="14" name="Straight Connector 13">
            <a:extLst>
              <a:ext uri="{FF2B5EF4-FFF2-40B4-BE49-F238E27FC236}">
                <a16:creationId xmlns:a16="http://schemas.microsoft.com/office/drawing/2014/main" id="{FC328257-6CEC-4CE4-A09E-ECEA13088A6C}"/>
              </a:ext>
            </a:extLst>
          </p:cNvPr>
          <p:cNvCxnSpPr>
            <a:cxnSpLocks/>
            <a:stCxn id="12" idx="3"/>
            <a:endCxn id="16" idx="1"/>
          </p:cNvCxnSpPr>
          <p:nvPr/>
        </p:nvCxnSpPr>
        <p:spPr>
          <a:xfrm>
            <a:off x="5054223" y="3493265"/>
            <a:ext cx="327536" cy="72948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Left Bracket 15">
            <a:extLst>
              <a:ext uri="{FF2B5EF4-FFF2-40B4-BE49-F238E27FC236}">
                <a16:creationId xmlns:a16="http://schemas.microsoft.com/office/drawing/2014/main" id="{20B98307-6985-44B9-BD63-898647519968}"/>
              </a:ext>
            </a:extLst>
          </p:cNvPr>
          <p:cNvSpPr/>
          <p:nvPr/>
        </p:nvSpPr>
        <p:spPr>
          <a:xfrm>
            <a:off x="5381759" y="3751898"/>
            <a:ext cx="122833" cy="94169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0C822B22-5D8E-4C8F-B15B-D9798E9A8DF8}"/>
              </a:ext>
            </a:extLst>
          </p:cNvPr>
          <p:cNvSpPr txBox="1"/>
          <p:nvPr/>
        </p:nvSpPr>
        <p:spPr>
          <a:xfrm>
            <a:off x="165484" y="4370428"/>
            <a:ext cx="4597400" cy="646331"/>
          </a:xfrm>
          <a:prstGeom prst="rect">
            <a:avLst/>
          </a:prstGeom>
          <a:noFill/>
          <a:ln>
            <a:solidFill>
              <a:schemeClr val="tx1"/>
            </a:solidFill>
            <a:prstDash val="dash"/>
          </a:ln>
        </p:spPr>
        <p:txBody>
          <a:bodyPr wrap="square">
            <a:spAutoFit/>
          </a:bodyPr>
          <a:lstStyle>
            <a:defPPr>
              <a:defRPr lang="en-US"/>
            </a:defPPr>
          </a:lstStyle>
          <a:p>
            <a:r>
              <a:rPr lang="en-IN" dirty="0"/>
              <a:t>These are the variable declarations used in the server process.</a:t>
            </a:r>
          </a:p>
        </p:txBody>
      </p:sp>
      <p:sp>
        <p:nvSpPr>
          <p:cNvPr id="21" name="Left Bracket 20">
            <a:extLst>
              <a:ext uri="{FF2B5EF4-FFF2-40B4-BE49-F238E27FC236}">
                <a16:creationId xmlns:a16="http://schemas.microsoft.com/office/drawing/2014/main" id="{CF75644F-337C-4B8D-8962-24E3891F308D}"/>
              </a:ext>
            </a:extLst>
          </p:cNvPr>
          <p:cNvSpPr/>
          <p:nvPr/>
        </p:nvSpPr>
        <p:spPr>
          <a:xfrm>
            <a:off x="5381759" y="4737050"/>
            <a:ext cx="122833" cy="710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1EE03DBD-1B89-4B77-8182-DD03BD59B8BB}"/>
              </a:ext>
            </a:extLst>
          </p:cNvPr>
          <p:cNvCxnSpPr>
            <a:cxnSpLocks/>
            <a:stCxn id="20" idx="3"/>
            <a:endCxn id="21" idx="1"/>
          </p:cNvCxnSpPr>
          <p:nvPr/>
        </p:nvCxnSpPr>
        <p:spPr>
          <a:xfrm>
            <a:off x="4762884" y="4693594"/>
            <a:ext cx="618875" cy="398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A9B589-0066-4582-91AF-A4E2C78ADD34}"/>
              </a:ext>
            </a:extLst>
          </p:cNvPr>
          <p:cNvSpPr txBox="1"/>
          <p:nvPr/>
        </p:nvSpPr>
        <p:spPr>
          <a:xfrm>
            <a:off x="165484" y="5116776"/>
            <a:ext cx="4597400" cy="646331"/>
          </a:xfrm>
          <a:prstGeom prst="rect">
            <a:avLst/>
          </a:prstGeom>
          <a:noFill/>
          <a:ln>
            <a:solidFill>
              <a:schemeClr val="tx1"/>
            </a:solidFill>
            <a:prstDash val="dash"/>
          </a:ln>
        </p:spPr>
        <p:txBody>
          <a:bodyPr wrap="square">
            <a:spAutoFit/>
          </a:bodyPr>
          <a:lstStyle>
            <a:defPPr>
              <a:defRPr lang="en-US"/>
            </a:defPPr>
          </a:lstStyle>
          <a:p>
            <a:r>
              <a:rPr lang="en-US" dirty="0"/>
              <a:t>Structure describing an Internet socket address.</a:t>
            </a:r>
            <a:endParaRPr lang="en-IN" dirty="0"/>
          </a:p>
        </p:txBody>
      </p:sp>
      <p:sp>
        <p:nvSpPr>
          <p:cNvPr id="29" name="Left Bracket 28">
            <a:extLst>
              <a:ext uri="{FF2B5EF4-FFF2-40B4-BE49-F238E27FC236}">
                <a16:creationId xmlns:a16="http://schemas.microsoft.com/office/drawing/2014/main" id="{49D0620B-25A2-445F-8E7A-375887B50A62}"/>
              </a:ext>
            </a:extLst>
          </p:cNvPr>
          <p:cNvSpPr/>
          <p:nvPr/>
        </p:nvSpPr>
        <p:spPr>
          <a:xfrm>
            <a:off x="5381759" y="5483398"/>
            <a:ext cx="122833" cy="159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F322A982-3521-4C1A-B9C4-84E431521CD3}"/>
              </a:ext>
            </a:extLst>
          </p:cNvPr>
          <p:cNvCxnSpPr>
            <a:cxnSpLocks/>
            <a:stCxn id="28" idx="3"/>
            <a:endCxn id="29" idx="1"/>
          </p:cNvCxnSpPr>
          <p:nvPr/>
        </p:nvCxnSpPr>
        <p:spPr>
          <a:xfrm>
            <a:off x="4762884" y="5439942"/>
            <a:ext cx="618875" cy="12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86D81A5-869E-4259-A175-5700D3A43D0A}"/>
              </a:ext>
            </a:extLst>
          </p:cNvPr>
          <p:cNvSpPr txBox="1"/>
          <p:nvPr/>
        </p:nvSpPr>
        <p:spPr>
          <a:xfrm>
            <a:off x="165484" y="5922792"/>
            <a:ext cx="4597400" cy="369332"/>
          </a:xfrm>
          <a:prstGeom prst="rect">
            <a:avLst/>
          </a:prstGeom>
          <a:noFill/>
          <a:ln>
            <a:solidFill>
              <a:schemeClr val="tx1"/>
            </a:solidFill>
            <a:prstDash val="dash"/>
          </a:ln>
        </p:spPr>
        <p:txBody>
          <a:bodyPr wrap="square">
            <a:spAutoFit/>
          </a:bodyPr>
          <a:lstStyle>
            <a:defPPr>
              <a:defRPr lang="en-US"/>
            </a:defPPr>
          </a:lstStyle>
          <a:p>
            <a:r>
              <a:rPr lang="en-US" dirty="0"/>
              <a:t>Created a unsigned int of </a:t>
            </a:r>
            <a:r>
              <a:rPr lang="en-IN" sz="1800" b="0" dirty="0" err="1">
                <a:solidFill>
                  <a:srgbClr val="56B6C2"/>
                </a:solidFill>
                <a:effectLst/>
                <a:latin typeface="Consolas" panose="020B0609020204030204" pitchFamily="49" charset="0"/>
              </a:rPr>
              <a:t>socklen_t</a:t>
            </a:r>
            <a:r>
              <a:rPr lang="en-IN" dirty="0">
                <a:solidFill>
                  <a:srgbClr val="FFFFFF"/>
                </a:solidFill>
                <a:latin typeface="Consolas" panose="020B0609020204030204" pitchFamily="49" charset="0"/>
              </a:rPr>
              <a:t> </a:t>
            </a:r>
            <a:r>
              <a:rPr lang="en-US" dirty="0"/>
              <a:t>type</a:t>
            </a:r>
            <a:endParaRPr lang="en-IN" dirty="0"/>
          </a:p>
        </p:txBody>
      </p:sp>
      <p:sp>
        <p:nvSpPr>
          <p:cNvPr id="33" name="Left Bracket 32">
            <a:extLst>
              <a:ext uri="{FF2B5EF4-FFF2-40B4-BE49-F238E27FC236}">
                <a16:creationId xmlns:a16="http://schemas.microsoft.com/office/drawing/2014/main" id="{87F2E7C8-2935-4968-BED6-FFAC29A9F154}"/>
              </a:ext>
            </a:extLst>
          </p:cNvPr>
          <p:cNvSpPr/>
          <p:nvPr/>
        </p:nvSpPr>
        <p:spPr>
          <a:xfrm>
            <a:off x="5381759" y="5750800"/>
            <a:ext cx="122833" cy="15999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BE4DFB1C-FF97-4B82-9F7C-A336443C484E}"/>
              </a:ext>
            </a:extLst>
          </p:cNvPr>
          <p:cNvCxnSpPr>
            <a:cxnSpLocks/>
            <a:stCxn id="32" idx="3"/>
            <a:endCxn id="33" idx="1"/>
          </p:cNvCxnSpPr>
          <p:nvPr/>
        </p:nvCxnSpPr>
        <p:spPr>
          <a:xfrm flipV="1">
            <a:off x="4762884" y="5830795"/>
            <a:ext cx="618875" cy="2766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 name="2-1">
            <a:hlinkClick r:id="" action="ppaction://media"/>
            <a:extLst>
              <a:ext uri="{FF2B5EF4-FFF2-40B4-BE49-F238E27FC236}">
                <a16:creationId xmlns:a16="http://schemas.microsoft.com/office/drawing/2014/main" id="{2DFB5911-CB57-4C46-91D9-42B702CC1C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0758" y="560190"/>
            <a:ext cx="609600" cy="609600"/>
          </a:xfrm>
          <a:prstGeom prst="rect">
            <a:avLst/>
          </a:prstGeom>
        </p:spPr>
      </p:pic>
    </p:spTree>
    <p:extLst>
      <p:ext uri="{BB962C8B-B14F-4D97-AF65-F5344CB8AC3E}">
        <p14:creationId xmlns:p14="http://schemas.microsoft.com/office/powerpoint/2010/main" val="9032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7C1393-7845-4342-A3E3-8F7A6ABB12F2}"/>
              </a:ext>
            </a:extLst>
          </p:cNvPr>
          <p:cNvSpPr txBox="1"/>
          <p:nvPr/>
        </p:nvSpPr>
        <p:spPr>
          <a:xfrm>
            <a:off x="6159500" y="1120676"/>
            <a:ext cx="6032500" cy="4616648"/>
          </a:xfrm>
          <a:prstGeom prst="rect">
            <a:avLst/>
          </a:prstGeom>
          <a:solidFill>
            <a:schemeClr val="tx2">
              <a:lumMod val="50000"/>
            </a:schemeClr>
          </a:solidFill>
        </p:spPr>
        <p:txBody>
          <a:bodyPr wrap="square">
            <a:spAutoFit/>
          </a:bodyPr>
          <a:lstStyle/>
          <a:p>
            <a:r>
              <a:rPr lang="en-IN" sz="1400" b="0" dirty="0">
                <a:solidFill>
                  <a:srgbClr val="FFFFFF"/>
                </a:solidFill>
                <a:effectLst/>
                <a:latin typeface="Consolas" panose="020B0609020204030204" pitchFamily="49" charset="0"/>
              </a:rPr>
              <a:t>    </a:t>
            </a:r>
            <a:r>
              <a:rPr lang="da-DK" sz="1400" b="0" dirty="0">
                <a:solidFill>
                  <a:srgbClr val="00FFFF"/>
                </a:solidFill>
                <a:effectLst/>
                <a:latin typeface="Consolas" panose="020B0609020204030204" pitchFamily="49" charset="0"/>
              </a:rPr>
              <a:t>sockfd</a:t>
            </a:r>
            <a:r>
              <a:rPr lang="da-DK" sz="1400" b="0" dirty="0">
                <a:solidFill>
                  <a:srgbClr val="79B8FF"/>
                </a:solidFill>
                <a:effectLst/>
                <a:latin typeface="Consolas" panose="020B0609020204030204" pitchFamily="49" charset="0"/>
              </a:rPr>
              <a:t>=</a:t>
            </a:r>
            <a:r>
              <a:rPr lang="da-DK" sz="1400" b="0" dirty="0">
                <a:solidFill>
                  <a:srgbClr val="00E1FF"/>
                </a:solidFill>
                <a:effectLst/>
                <a:latin typeface="Consolas" panose="020B0609020204030204" pitchFamily="49" charset="0"/>
              </a:rPr>
              <a:t>socket</a:t>
            </a:r>
            <a:r>
              <a:rPr lang="da-DK" sz="1400" b="0" dirty="0">
                <a:solidFill>
                  <a:srgbClr val="FFFFFF"/>
                </a:solidFill>
                <a:effectLst/>
                <a:latin typeface="Consolas" panose="020B0609020204030204" pitchFamily="49" charset="0"/>
              </a:rPr>
              <a:t>(AF_INET,SOCK_STREAM,</a:t>
            </a:r>
            <a:r>
              <a:rPr lang="da-DK" sz="1400" b="0" dirty="0">
                <a:solidFill>
                  <a:srgbClr val="0AB0B3"/>
                </a:solidFill>
                <a:effectLst/>
                <a:latin typeface="Consolas" panose="020B0609020204030204" pitchFamily="49" charset="0"/>
              </a:rPr>
              <a:t>0</a:t>
            </a:r>
            <a:r>
              <a:rPr lang="da-DK" sz="1400" b="0" dirty="0">
                <a:solidFill>
                  <a:srgbClr val="FFFFFF"/>
                </a:solidFill>
                <a:effectLst/>
                <a:latin typeface="Consolas" panose="020B0609020204030204" pitchFamily="49" charset="0"/>
              </a:rPr>
              <a: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 in creating a socket"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bzero</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char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portno</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atoi</a:t>
            </a:r>
            <a:r>
              <a:rPr lang="en-IN" sz="1400" b="0" dirty="0">
                <a:solidFill>
                  <a:srgbClr val="FFFFFF"/>
                </a:solidFill>
                <a:effectLst/>
                <a:latin typeface="Consolas" panose="020B0609020204030204" pitchFamily="49" charset="0"/>
              </a:rPr>
              <a:t>(</a:t>
            </a:r>
            <a:r>
              <a:rPr lang="en-IN" sz="1400" b="0" i="1" dirty="0" err="1">
                <a:solidFill>
                  <a:srgbClr val="00FFFF"/>
                </a:solidFill>
                <a:effectLst/>
                <a:latin typeface="Consolas" panose="020B0609020204030204" pitchFamily="49" charset="0"/>
              </a:rPr>
              <a:t>argv</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sin_family</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AF_INET;</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sin_addr</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s_addr</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INADDR_ANY;</a:t>
            </a:r>
          </a:p>
          <a:p>
            <a:r>
              <a:rPr lang="en-IN" sz="1400" b="0" dirty="0">
                <a:solidFill>
                  <a:srgbClr val="FFFFFF"/>
                </a:solidFill>
                <a:effectLst/>
                <a:latin typeface="Consolas" panose="020B0609020204030204" pitchFamily="49" charset="0"/>
              </a:rPr>
              <a:t>    </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sin_port</a:t>
            </a:r>
            <a:r>
              <a:rPr lang="en-IN" sz="1400" b="0" dirty="0">
                <a:solidFill>
                  <a:srgbClr val="79B8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htons</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portno</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tr</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setsockopt</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,SOL_SOCKET,SO_REUSEADDR,</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tr</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"Not a useable port"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a:t>
            </a:r>
            <a:r>
              <a:rPr lang="en-IN" sz="1400" b="0" dirty="0">
                <a:solidFill>
                  <a:srgbClr val="00E1FF"/>
                </a:solidFill>
                <a:effectLst/>
                <a:latin typeface="Consolas" panose="020B0609020204030204" pitchFamily="49" charset="0"/>
              </a:rPr>
              <a:t>bind</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sockfd</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struct</a:t>
            </a:r>
            <a:r>
              <a:rPr lang="en-IN" sz="1400" b="0" dirty="0">
                <a:solidFill>
                  <a:srgbClr val="FFFFFF"/>
                </a:solidFill>
                <a:effectLst/>
                <a:latin typeface="Consolas" panose="020B0609020204030204" pitchFamily="49" charset="0"/>
              </a:rPr>
              <a:t> </a:t>
            </a:r>
            <a:r>
              <a:rPr lang="en-IN" sz="1400" b="0" dirty="0" err="1">
                <a:solidFill>
                  <a:srgbClr val="F5C876"/>
                </a:solidFill>
                <a:effectLst/>
                <a:latin typeface="Consolas" panose="020B0609020204030204" pitchFamily="49" charset="0"/>
              </a:rPr>
              <a:t>sockaddr</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&amp;</a:t>
            </a:r>
            <a:r>
              <a:rPr lang="en-IN" sz="1400" b="0" dirty="0" err="1">
                <a:solidFill>
                  <a:srgbClr val="00FFFF"/>
                </a:solidFill>
                <a:effectLst/>
                <a:latin typeface="Consolas" panose="020B0609020204030204" pitchFamily="49" charset="0"/>
              </a:rPr>
              <a:t>server_address</a:t>
            </a:r>
            <a:r>
              <a:rPr lang="en-IN" sz="1400" b="0" dirty="0" err="1">
                <a:solidFill>
                  <a:srgbClr val="FFFFFF"/>
                </a:solidFill>
                <a:effectLst/>
                <a:latin typeface="Consolas" panose="020B0609020204030204" pitchFamily="49" charset="0"/>
              </a:rPr>
              <a:t>,</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err="1">
                <a:solidFill>
                  <a:srgbClr val="00FFFF"/>
                </a:solidFill>
                <a:effectLst/>
                <a:latin typeface="Consolas" panose="020B0609020204030204" pitchFamily="49" charset="0"/>
              </a:rPr>
              <a:t>server_address</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&lt;</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"Not able to bind"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FF83D690-FA2A-481E-BD98-54D3CD823DEC}"/>
              </a:ext>
            </a:extLst>
          </p:cNvPr>
          <p:cNvSpPr txBox="1"/>
          <p:nvPr/>
        </p:nvSpPr>
        <p:spPr>
          <a:xfrm>
            <a:off x="1136133" y="105678"/>
            <a:ext cx="10905741" cy="584775"/>
          </a:xfrm>
          <a:prstGeom prst="rect">
            <a:avLst/>
          </a:prstGeom>
          <a:noFill/>
          <a:ln>
            <a:solidFill>
              <a:schemeClr val="tx1"/>
            </a:solidFill>
            <a:prstDash val="dash"/>
          </a:ln>
        </p:spPr>
        <p:txBody>
          <a:bodyPr wrap="square">
            <a:spAutoFit/>
          </a:bodyPr>
          <a:lstStyle/>
          <a:p>
            <a:r>
              <a:rPr lang="en-US" sz="1600" dirty="0"/>
              <a:t>Create a new socket of TYPE in DOMAIN( here is AF_INET), using PROTOCOL. If PROTOCOL is zero, one is chosen automatically(protocol is 0 so that it can choose by itself). Returns a file descriptor for the new socket, or -1 for errors.</a:t>
            </a:r>
            <a:endParaRPr lang="en-IN" sz="1600" dirty="0"/>
          </a:p>
        </p:txBody>
      </p:sp>
      <p:cxnSp>
        <p:nvCxnSpPr>
          <p:cNvPr id="6" name="Straight Connector 5">
            <a:extLst>
              <a:ext uri="{FF2B5EF4-FFF2-40B4-BE49-F238E27FC236}">
                <a16:creationId xmlns:a16="http://schemas.microsoft.com/office/drawing/2014/main" id="{745DF383-CF3A-4416-AE5D-4478F6D2EE06}"/>
              </a:ext>
            </a:extLst>
          </p:cNvPr>
          <p:cNvCxnSpPr>
            <a:cxnSpLocks/>
            <a:endCxn id="7" idx="1"/>
          </p:cNvCxnSpPr>
          <p:nvPr/>
        </p:nvCxnSpPr>
        <p:spPr>
          <a:xfrm>
            <a:off x="6589004" y="703372"/>
            <a:ext cx="1898529" cy="2944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Left Bracket 6">
            <a:extLst>
              <a:ext uri="{FF2B5EF4-FFF2-40B4-BE49-F238E27FC236}">
                <a16:creationId xmlns:a16="http://schemas.microsoft.com/office/drawing/2014/main" id="{151547F1-0B8E-4DAC-83F2-7FFDD3CA3355}"/>
              </a:ext>
            </a:extLst>
          </p:cNvPr>
          <p:cNvSpPr/>
          <p:nvPr/>
        </p:nvSpPr>
        <p:spPr>
          <a:xfrm rot="5400000">
            <a:off x="8426116" y="-839269"/>
            <a:ext cx="122833" cy="3797056"/>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9FD3D44A-98B9-4F98-9379-B819153E85A3}"/>
              </a:ext>
            </a:extLst>
          </p:cNvPr>
          <p:cNvSpPr txBox="1"/>
          <p:nvPr/>
        </p:nvSpPr>
        <p:spPr>
          <a:xfrm>
            <a:off x="126999" y="1127710"/>
            <a:ext cx="5373915" cy="1323439"/>
          </a:xfrm>
          <a:prstGeom prst="rect">
            <a:avLst/>
          </a:prstGeom>
          <a:noFill/>
          <a:ln>
            <a:solidFill>
              <a:schemeClr val="tx1"/>
            </a:solidFill>
            <a:prstDash val="dash"/>
          </a:ln>
        </p:spPr>
        <p:txBody>
          <a:bodyPr wrap="square">
            <a:spAutoFit/>
          </a:bodyPr>
          <a:lstStyle>
            <a:defPPr>
              <a:defRPr lang="en-US"/>
            </a:defPPr>
            <a:lvl1pPr>
              <a:defRPr sz="1600"/>
            </a:lvl1pPr>
          </a:lstStyle>
          <a:p>
            <a:pPr marL="285750" indent="-285750">
              <a:buFont typeface="Arial" panose="020B0604020202020204" pitchFamily="34" charset="0"/>
              <a:buChar char="•"/>
            </a:pPr>
            <a:r>
              <a:rPr lang="en-IN" dirty="0"/>
              <a:t>Sets N( here is </a:t>
            </a:r>
            <a:r>
              <a:rPr lang="en-IN" dirty="0" err="1"/>
              <a:t>sizeof</a:t>
            </a:r>
            <a:r>
              <a:rPr lang="en-IN" dirty="0"/>
              <a:t>(</a:t>
            </a:r>
            <a:r>
              <a:rPr lang="en-IN" dirty="0" err="1"/>
              <a:t>server_address</a:t>
            </a:r>
            <a:r>
              <a:rPr lang="en-IN" dirty="0"/>
              <a:t>) ) bytes of S( here is server address ) to 0.</a:t>
            </a:r>
          </a:p>
          <a:p>
            <a:pPr marL="285750" indent="-285750">
              <a:buFont typeface="Arial" panose="020B0604020202020204" pitchFamily="34" charset="0"/>
              <a:buChar char="•"/>
            </a:pPr>
            <a:r>
              <a:rPr lang="en-US" dirty="0"/>
              <a:t>Port number that is stored at first index of </a:t>
            </a:r>
            <a:r>
              <a:rPr lang="en-US" dirty="0" err="1"/>
              <a:t>argv</a:t>
            </a:r>
            <a:r>
              <a:rPr lang="en-US" dirty="0"/>
              <a:t> is converted into integer by </a:t>
            </a:r>
            <a:r>
              <a:rPr lang="en-US" dirty="0" err="1"/>
              <a:t>atoi</a:t>
            </a:r>
            <a:r>
              <a:rPr lang="en-US" dirty="0"/>
              <a:t> and then stored in </a:t>
            </a:r>
            <a:r>
              <a:rPr lang="en-US" dirty="0" err="1"/>
              <a:t>portno</a:t>
            </a:r>
            <a:r>
              <a:rPr lang="en-US" dirty="0"/>
              <a:t> </a:t>
            </a:r>
            <a:endParaRPr lang="en-IN" dirty="0"/>
          </a:p>
        </p:txBody>
      </p:sp>
      <p:cxnSp>
        <p:nvCxnSpPr>
          <p:cNvPr id="29" name="Straight Connector 28">
            <a:extLst>
              <a:ext uri="{FF2B5EF4-FFF2-40B4-BE49-F238E27FC236}">
                <a16:creationId xmlns:a16="http://schemas.microsoft.com/office/drawing/2014/main" id="{6BD3165D-66B2-4CD0-A83F-8DEA213B094D}"/>
              </a:ext>
            </a:extLst>
          </p:cNvPr>
          <p:cNvCxnSpPr>
            <a:cxnSpLocks/>
            <a:stCxn id="28" idx="3"/>
            <a:endCxn id="30" idx="1"/>
          </p:cNvCxnSpPr>
          <p:nvPr/>
        </p:nvCxnSpPr>
        <p:spPr>
          <a:xfrm>
            <a:off x="5500914" y="1789430"/>
            <a:ext cx="531587" cy="6656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Left Bracket 29">
            <a:extLst>
              <a:ext uri="{FF2B5EF4-FFF2-40B4-BE49-F238E27FC236}">
                <a16:creationId xmlns:a16="http://schemas.microsoft.com/office/drawing/2014/main" id="{17338B8C-2A5D-4F2E-ACC1-7955C25B4F38}"/>
              </a:ext>
            </a:extLst>
          </p:cNvPr>
          <p:cNvSpPr/>
          <p:nvPr/>
        </p:nvSpPr>
        <p:spPr>
          <a:xfrm>
            <a:off x="6032501" y="2276475"/>
            <a:ext cx="122833" cy="357187"/>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3" name="TextBox 42">
            <a:extLst>
              <a:ext uri="{FF2B5EF4-FFF2-40B4-BE49-F238E27FC236}">
                <a16:creationId xmlns:a16="http://schemas.microsoft.com/office/drawing/2014/main" id="{B1709BE1-20D3-4CEF-B2BB-36A68742EC86}"/>
              </a:ext>
            </a:extLst>
          </p:cNvPr>
          <p:cNvSpPr txBox="1"/>
          <p:nvPr/>
        </p:nvSpPr>
        <p:spPr>
          <a:xfrm>
            <a:off x="126999" y="2696893"/>
            <a:ext cx="5203047" cy="338554"/>
          </a:xfrm>
          <a:prstGeom prst="rect">
            <a:avLst/>
          </a:prstGeom>
          <a:noFill/>
          <a:ln>
            <a:solidFill>
              <a:schemeClr val="tx1"/>
            </a:solidFill>
            <a:prstDash val="dash"/>
          </a:ln>
        </p:spPr>
        <p:txBody>
          <a:bodyPr wrap="square">
            <a:spAutoFit/>
          </a:bodyPr>
          <a:lstStyle>
            <a:defPPr>
              <a:defRPr lang="en-US"/>
            </a:defPPr>
            <a:lvl1pPr marL="285750" indent="-285750">
              <a:buFont typeface="Arial" panose="020B0604020202020204" pitchFamily="34" charset="0"/>
              <a:buChar char="•"/>
              <a:defRPr sz="1600"/>
            </a:lvl1pPr>
          </a:lstStyle>
          <a:p>
            <a:pPr marL="0" indent="0">
              <a:buNone/>
            </a:pPr>
            <a:r>
              <a:rPr lang="en-IN" dirty="0"/>
              <a:t>The elements in the structure are assigned their values.</a:t>
            </a:r>
          </a:p>
        </p:txBody>
      </p:sp>
      <p:cxnSp>
        <p:nvCxnSpPr>
          <p:cNvPr id="44" name="Straight Connector 43">
            <a:extLst>
              <a:ext uri="{FF2B5EF4-FFF2-40B4-BE49-F238E27FC236}">
                <a16:creationId xmlns:a16="http://schemas.microsoft.com/office/drawing/2014/main" id="{689374F4-5465-485A-94BF-74694AF43FE3}"/>
              </a:ext>
            </a:extLst>
          </p:cNvPr>
          <p:cNvCxnSpPr>
            <a:cxnSpLocks/>
            <a:stCxn id="43" idx="3"/>
            <a:endCxn id="45" idx="1"/>
          </p:cNvCxnSpPr>
          <p:nvPr/>
        </p:nvCxnSpPr>
        <p:spPr>
          <a:xfrm>
            <a:off x="5330046" y="2866170"/>
            <a:ext cx="702455" cy="1050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Left Bracket 44">
            <a:extLst>
              <a:ext uri="{FF2B5EF4-FFF2-40B4-BE49-F238E27FC236}">
                <a16:creationId xmlns:a16="http://schemas.microsoft.com/office/drawing/2014/main" id="{6FBC47A5-5F7D-46E6-8AAA-C95ECFEFFFAB}"/>
              </a:ext>
            </a:extLst>
          </p:cNvPr>
          <p:cNvSpPr/>
          <p:nvPr/>
        </p:nvSpPr>
        <p:spPr>
          <a:xfrm>
            <a:off x="6032501" y="2696893"/>
            <a:ext cx="122833" cy="548751"/>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0" name="TextBox 49">
            <a:extLst>
              <a:ext uri="{FF2B5EF4-FFF2-40B4-BE49-F238E27FC236}">
                <a16:creationId xmlns:a16="http://schemas.microsoft.com/office/drawing/2014/main" id="{7BE4CBF6-A731-4FE9-B792-336149F41217}"/>
              </a:ext>
            </a:extLst>
          </p:cNvPr>
          <p:cNvSpPr txBox="1"/>
          <p:nvPr/>
        </p:nvSpPr>
        <p:spPr>
          <a:xfrm>
            <a:off x="126999" y="3283945"/>
            <a:ext cx="5203047" cy="1077218"/>
          </a:xfrm>
          <a:prstGeom prst="rect">
            <a:avLst/>
          </a:prstGeom>
          <a:noFill/>
          <a:ln>
            <a:solidFill>
              <a:schemeClr val="tx1"/>
            </a:solidFill>
            <a:prstDash val="dash"/>
          </a:ln>
        </p:spPr>
        <p:txBody>
          <a:bodyPr wrap="square">
            <a:spAutoFit/>
          </a:bodyPr>
          <a:lstStyle>
            <a:defPPr>
              <a:defRPr lang="en-US"/>
            </a:defPPr>
            <a:lvl1pPr indent="0">
              <a:buFont typeface="Arial" panose="020B0604020202020204" pitchFamily="34" charset="0"/>
              <a:buNone/>
              <a:defRPr sz="1600"/>
            </a:lvl1pPr>
          </a:lstStyle>
          <a:p>
            <a:r>
              <a:rPr lang="en-US" dirty="0"/>
              <a:t>This helps in manipulating options for the socket referred by the file descriptor </a:t>
            </a:r>
            <a:r>
              <a:rPr lang="en-US" dirty="0" err="1"/>
              <a:t>sockfd</a:t>
            </a:r>
            <a:r>
              <a:rPr lang="en-US" dirty="0"/>
              <a:t>. This is completely optional, but it helps in reuse of address and port. Prevents error such as: “address already in use”.</a:t>
            </a:r>
            <a:endParaRPr lang="en-IN" dirty="0"/>
          </a:p>
        </p:txBody>
      </p:sp>
      <p:cxnSp>
        <p:nvCxnSpPr>
          <p:cNvPr id="51" name="Straight Connector 50">
            <a:extLst>
              <a:ext uri="{FF2B5EF4-FFF2-40B4-BE49-F238E27FC236}">
                <a16:creationId xmlns:a16="http://schemas.microsoft.com/office/drawing/2014/main" id="{1713D149-EA97-4D73-8C99-1217EAB71240}"/>
              </a:ext>
            </a:extLst>
          </p:cNvPr>
          <p:cNvCxnSpPr>
            <a:cxnSpLocks/>
            <a:stCxn id="50" idx="3"/>
            <a:endCxn id="52" idx="1"/>
          </p:cNvCxnSpPr>
          <p:nvPr/>
        </p:nvCxnSpPr>
        <p:spPr>
          <a:xfrm>
            <a:off x="5330046" y="3822554"/>
            <a:ext cx="702455" cy="2232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ket 51">
            <a:extLst>
              <a:ext uri="{FF2B5EF4-FFF2-40B4-BE49-F238E27FC236}">
                <a16:creationId xmlns:a16="http://schemas.microsoft.com/office/drawing/2014/main" id="{04236505-F3F0-4897-B0A7-AE1640846109}"/>
              </a:ext>
            </a:extLst>
          </p:cNvPr>
          <p:cNvSpPr/>
          <p:nvPr/>
        </p:nvSpPr>
        <p:spPr>
          <a:xfrm>
            <a:off x="6032501" y="3553033"/>
            <a:ext cx="122833" cy="985630"/>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8" name="TextBox 57">
            <a:extLst>
              <a:ext uri="{FF2B5EF4-FFF2-40B4-BE49-F238E27FC236}">
                <a16:creationId xmlns:a16="http://schemas.microsoft.com/office/drawing/2014/main" id="{35C0A9D8-DA59-4286-840E-C6433F74E3EF}"/>
              </a:ext>
            </a:extLst>
          </p:cNvPr>
          <p:cNvSpPr txBox="1"/>
          <p:nvPr/>
        </p:nvSpPr>
        <p:spPr>
          <a:xfrm>
            <a:off x="126998" y="4796949"/>
            <a:ext cx="5203047" cy="830997"/>
          </a:xfrm>
          <a:prstGeom prst="rect">
            <a:avLst/>
          </a:prstGeom>
          <a:noFill/>
          <a:ln>
            <a:solidFill>
              <a:schemeClr val="tx1"/>
            </a:solidFill>
            <a:prstDash val="dash"/>
          </a:ln>
        </p:spPr>
        <p:txBody>
          <a:bodyPr wrap="square">
            <a:spAutoFit/>
          </a:bodyPr>
          <a:lstStyle>
            <a:defPPr>
              <a:defRPr lang="en-US"/>
            </a:defPPr>
            <a:lvl1pPr indent="0">
              <a:buFont typeface="Arial" panose="020B0604020202020204" pitchFamily="34" charset="0"/>
              <a:buNone/>
              <a:defRPr sz="1600"/>
            </a:lvl1pPr>
          </a:lstStyle>
          <a:p>
            <a:r>
              <a:rPr lang="en-US" dirty="0"/>
              <a:t>After creation of the socket, bind function binds the socket to the address and port number specified in </a:t>
            </a:r>
            <a:r>
              <a:rPr lang="en-US" dirty="0" err="1"/>
              <a:t>addr</a:t>
            </a:r>
            <a:r>
              <a:rPr lang="en-US" dirty="0"/>
              <a:t>(custom data structure). </a:t>
            </a:r>
            <a:endParaRPr lang="en-IN" dirty="0"/>
          </a:p>
        </p:txBody>
      </p:sp>
      <p:cxnSp>
        <p:nvCxnSpPr>
          <p:cNvPr id="59" name="Straight Connector 58">
            <a:extLst>
              <a:ext uri="{FF2B5EF4-FFF2-40B4-BE49-F238E27FC236}">
                <a16:creationId xmlns:a16="http://schemas.microsoft.com/office/drawing/2014/main" id="{20405D44-EA66-4E7D-A30E-7B31314A7ABC}"/>
              </a:ext>
            </a:extLst>
          </p:cNvPr>
          <p:cNvCxnSpPr>
            <a:cxnSpLocks/>
            <a:stCxn id="58" idx="3"/>
            <a:endCxn id="60" idx="1"/>
          </p:cNvCxnSpPr>
          <p:nvPr/>
        </p:nvCxnSpPr>
        <p:spPr>
          <a:xfrm flipV="1">
            <a:off x="5330045" y="5138616"/>
            <a:ext cx="702028" cy="738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Left Bracket 59">
            <a:extLst>
              <a:ext uri="{FF2B5EF4-FFF2-40B4-BE49-F238E27FC236}">
                <a16:creationId xmlns:a16="http://schemas.microsoft.com/office/drawing/2014/main" id="{5EF129C6-5492-4CED-85B4-7D0B24522463}"/>
              </a:ext>
            </a:extLst>
          </p:cNvPr>
          <p:cNvSpPr/>
          <p:nvPr/>
        </p:nvSpPr>
        <p:spPr>
          <a:xfrm>
            <a:off x="6032073" y="4584457"/>
            <a:ext cx="122833" cy="1108318"/>
          </a:xfrm>
          <a:prstGeom prst="leftBracket">
            <a:avLst>
              <a:gd name="adj" fmla="val 9169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 name="2-2">
            <a:hlinkClick r:id="" action="ppaction://media"/>
            <a:extLst>
              <a:ext uri="{FF2B5EF4-FFF2-40B4-BE49-F238E27FC236}">
                <a16:creationId xmlns:a16="http://schemas.microsoft.com/office/drawing/2014/main" id="{3EAAEF6D-4F99-4EB2-96BE-D19D09664C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0832" y="241007"/>
            <a:ext cx="609600" cy="609600"/>
          </a:xfrm>
          <a:prstGeom prst="rect">
            <a:avLst/>
          </a:prstGeom>
        </p:spPr>
      </p:pic>
    </p:spTree>
    <p:extLst>
      <p:ext uri="{BB962C8B-B14F-4D97-AF65-F5344CB8AC3E}">
        <p14:creationId xmlns:p14="http://schemas.microsoft.com/office/powerpoint/2010/main" val="274286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TotalTime>
  <Words>2548</Words>
  <Application>Microsoft Office PowerPoint</Application>
  <PresentationFormat>Widescreen</PresentationFormat>
  <Paragraphs>197</Paragraphs>
  <Slides>18</Slides>
  <Notes>0</Notes>
  <HiddenSlides>0</HiddenSlides>
  <MMClips>8</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Calibri</vt:lpstr>
      <vt:lpstr>Calibri Light</vt:lpstr>
      <vt:lpstr>Consolas</vt:lpstr>
      <vt:lpstr>urw-din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Avneesh</dc:creator>
  <cp:lastModifiedBy>Avneesh</cp:lastModifiedBy>
  <cp:revision>86</cp:revision>
  <cp:lastPrinted>2020-11-19T14:56:20Z</cp:lastPrinted>
  <dcterms:created xsi:type="dcterms:W3CDTF">2020-01-20T05:08:25Z</dcterms:created>
  <dcterms:modified xsi:type="dcterms:W3CDTF">2020-11-24T14:07:29Z</dcterms:modified>
</cp:coreProperties>
</file>